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3" r:id="rId3"/>
    <p:sldId id="264" r:id="rId4"/>
    <p:sldId id="265" r:id="rId5"/>
    <p:sldId id="266" r:id="rId6"/>
    <p:sldId id="267" r:id="rId7"/>
    <p:sldId id="271" r:id="rId8"/>
    <p:sldId id="262" r:id="rId9"/>
    <p:sldId id="257" r:id="rId10"/>
    <p:sldId id="258" r:id="rId11"/>
    <p:sldId id="259" r:id="rId12"/>
    <p:sldId id="260" r:id="rId13"/>
    <p:sldId id="261" r:id="rId14"/>
    <p:sldId id="277" r:id="rId15"/>
    <p:sldId id="268" r:id="rId16"/>
    <p:sldId id="269" r:id="rId17"/>
    <p:sldId id="270" r:id="rId18"/>
    <p:sldId id="276" r:id="rId19"/>
    <p:sldId id="272" r:id="rId20"/>
    <p:sldId id="275"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6"/>
  </p:normalViewPr>
  <p:slideViewPr>
    <p:cSldViewPr snapToGrid="0" snapToObjects="1">
      <p:cViewPr varScale="1">
        <p:scale>
          <a:sx n="107" d="100"/>
          <a:sy n="107" d="100"/>
        </p:scale>
        <p:origin x="200" y="2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5AF17F-C714-CA49-940C-5C48A9FB284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41B38FC-2541-904A-B887-D5B3FAF5BF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B73D879-A7E1-AB40-B214-AA06B82205FC}"/>
              </a:ext>
            </a:extLst>
          </p:cNvPr>
          <p:cNvSpPr>
            <a:spLocks noGrp="1"/>
          </p:cNvSpPr>
          <p:nvPr>
            <p:ph type="dt" sz="half" idx="10"/>
          </p:nvPr>
        </p:nvSpPr>
        <p:spPr/>
        <p:txBody>
          <a:bodyPr/>
          <a:lstStyle/>
          <a:p>
            <a:fld id="{E6250E79-A040-124A-BD2F-9FA9788C6319}" type="datetimeFigureOut">
              <a:rPr lang="fr-FR" smtClean="0"/>
              <a:t>15/10/2024</a:t>
            </a:fld>
            <a:endParaRPr lang="fr-FR"/>
          </a:p>
        </p:txBody>
      </p:sp>
      <p:sp>
        <p:nvSpPr>
          <p:cNvPr id="5" name="Espace réservé du pied de page 4">
            <a:extLst>
              <a:ext uri="{FF2B5EF4-FFF2-40B4-BE49-F238E27FC236}">
                <a16:creationId xmlns:a16="http://schemas.microsoft.com/office/drawing/2014/main" id="{86EF5934-5F9B-974E-AB22-929BDD6EE43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9C3F93C-2BD5-BE4D-96C2-04FB07D9BF01}"/>
              </a:ext>
            </a:extLst>
          </p:cNvPr>
          <p:cNvSpPr>
            <a:spLocks noGrp="1"/>
          </p:cNvSpPr>
          <p:nvPr>
            <p:ph type="sldNum" sz="quarter" idx="12"/>
          </p:nvPr>
        </p:nvSpPr>
        <p:spPr/>
        <p:txBody>
          <a:bodyPr/>
          <a:lstStyle/>
          <a:p>
            <a:fld id="{8F9091D3-599B-3342-9223-1E8315D58330}" type="slidenum">
              <a:rPr lang="fr-FR" smtClean="0"/>
              <a:t>‹N°›</a:t>
            </a:fld>
            <a:endParaRPr lang="fr-FR"/>
          </a:p>
        </p:txBody>
      </p:sp>
    </p:spTree>
    <p:extLst>
      <p:ext uri="{BB962C8B-B14F-4D97-AF65-F5344CB8AC3E}">
        <p14:creationId xmlns:p14="http://schemas.microsoft.com/office/powerpoint/2010/main" val="3758654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F0C6AF-8084-A643-A52D-312F5522AD2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7EA78AD-82DC-6F48-9822-1E15E7602AB5}"/>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D0AB2469-4A32-504C-A47A-06598BE75C1B}"/>
              </a:ext>
            </a:extLst>
          </p:cNvPr>
          <p:cNvSpPr>
            <a:spLocks noGrp="1"/>
          </p:cNvSpPr>
          <p:nvPr>
            <p:ph type="dt" sz="half" idx="10"/>
          </p:nvPr>
        </p:nvSpPr>
        <p:spPr/>
        <p:txBody>
          <a:bodyPr/>
          <a:lstStyle/>
          <a:p>
            <a:fld id="{E6250E79-A040-124A-BD2F-9FA9788C6319}" type="datetimeFigureOut">
              <a:rPr lang="fr-FR" smtClean="0"/>
              <a:t>15/10/2024</a:t>
            </a:fld>
            <a:endParaRPr lang="fr-FR"/>
          </a:p>
        </p:txBody>
      </p:sp>
      <p:sp>
        <p:nvSpPr>
          <p:cNvPr id="5" name="Espace réservé du pied de page 4">
            <a:extLst>
              <a:ext uri="{FF2B5EF4-FFF2-40B4-BE49-F238E27FC236}">
                <a16:creationId xmlns:a16="http://schemas.microsoft.com/office/drawing/2014/main" id="{43202110-251D-014E-8935-6E0165F862A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6F7868E-9CBE-AB49-921C-CC01D3C29A87}"/>
              </a:ext>
            </a:extLst>
          </p:cNvPr>
          <p:cNvSpPr>
            <a:spLocks noGrp="1"/>
          </p:cNvSpPr>
          <p:nvPr>
            <p:ph type="sldNum" sz="quarter" idx="12"/>
          </p:nvPr>
        </p:nvSpPr>
        <p:spPr/>
        <p:txBody>
          <a:bodyPr/>
          <a:lstStyle/>
          <a:p>
            <a:fld id="{8F9091D3-599B-3342-9223-1E8315D58330}" type="slidenum">
              <a:rPr lang="fr-FR" smtClean="0"/>
              <a:t>‹N°›</a:t>
            </a:fld>
            <a:endParaRPr lang="fr-FR"/>
          </a:p>
        </p:txBody>
      </p:sp>
    </p:spTree>
    <p:extLst>
      <p:ext uri="{BB962C8B-B14F-4D97-AF65-F5344CB8AC3E}">
        <p14:creationId xmlns:p14="http://schemas.microsoft.com/office/powerpoint/2010/main" val="1937347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0B32125-B3D5-2B4B-8926-8D50BC0C912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E671CD5-D8F8-7A47-B1F2-A581D0BE78E9}"/>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7FF9688E-F060-FF48-9578-D7FEE7A643F1}"/>
              </a:ext>
            </a:extLst>
          </p:cNvPr>
          <p:cNvSpPr>
            <a:spLocks noGrp="1"/>
          </p:cNvSpPr>
          <p:nvPr>
            <p:ph type="dt" sz="half" idx="10"/>
          </p:nvPr>
        </p:nvSpPr>
        <p:spPr/>
        <p:txBody>
          <a:bodyPr/>
          <a:lstStyle/>
          <a:p>
            <a:fld id="{E6250E79-A040-124A-BD2F-9FA9788C6319}" type="datetimeFigureOut">
              <a:rPr lang="fr-FR" smtClean="0"/>
              <a:t>15/10/2024</a:t>
            </a:fld>
            <a:endParaRPr lang="fr-FR"/>
          </a:p>
        </p:txBody>
      </p:sp>
      <p:sp>
        <p:nvSpPr>
          <p:cNvPr id="5" name="Espace réservé du pied de page 4">
            <a:extLst>
              <a:ext uri="{FF2B5EF4-FFF2-40B4-BE49-F238E27FC236}">
                <a16:creationId xmlns:a16="http://schemas.microsoft.com/office/drawing/2014/main" id="{EC7D57FB-685B-864A-AF2D-902C13C79B6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B214EAA-DC29-274D-A188-798E6E6095CE}"/>
              </a:ext>
            </a:extLst>
          </p:cNvPr>
          <p:cNvSpPr>
            <a:spLocks noGrp="1"/>
          </p:cNvSpPr>
          <p:nvPr>
            <p:ph type="sldNum" sz="quarter" idx="12"/>
          </p:nvPr>
        </p:nvSpPr>
        <p:spPr/>
        <p:txBody>
          <a:bodyPr/>
          <a:lstStyle/>
          <a:p>
            <a:fld id="{8F9091D3-599B-3342-9223-1E8315D58330}" type="slidenum">
              <a:rPr lang="fr-FR" smtClean="0"/>
              <a:t>‹N°›</a:t>
            </a:fld>
            <a:endParaRPr lang="fr-FR"/>
          </a:p>
        </p:txBody>
      </p:sp>
    </p:spTree>
    <p:extLst>
      <p:ext uri="{BB962C8B-B14F-4D97-AF65-F5344CB8AC3E}">
        <p14:creationId xmlns:p14="http://schemas.microsoft.com/office/powerpoint/2010/main" val="4111537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6A700E-0C7E-C445-8A78-DBFD6D0EA9F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00EB10B-8BF7-9549-9DAD-F5E7016F5902}"/>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0BA94E61-EC08-A843-9876-979AEFCC4895}"/>
              </a:ext>
            </a:extLst>
          </p:cNvPr>
          <p:cNvSpPr>
            <a:spLocks noGrp="1"/>
          </p:cNvSpPr>
          <p:nvPr>
            <p:ph type="dt" sz="half" idx="10"/>
          </p:nvPr>
        </p:nvSpPr>
        <p:spPr/>
        <p:txBody>
          <a:bodyPr/>
          <a:lstStyle/>
          <a:p>
            <a:fld id="{E6250E79-A040-124A-BD2F-9FA9788C6319}" type="datetimeFigureOut">
              <a:rPr lang="fr-FR" smtClean="0"/>
              <a:t>15/10/2024</a:t>
            </a:fld>
            <a:endParaRPr lang="fr-FR"/>
          </a:p>
        </p:txBody>
      </p:sp>
      <p:sp>
        <p:nvSpPr>
          <p:cNvPr id="5" name="Espace réservé du pied de page 4">
            <a:extLst>
              <a:ext uri="{FF2B5EF4-FFF2-40B4-BE49-F238E27FC236}">
                <a16:creationId xmlns:a16="http://schemas.microsoft.com/office/drawing/2014/main" id="{83353853-AB46-7644-9A7F-44704FE58DC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3BC5989-DD48-274A-9A3B-FA45439DDB87}"/>
              </a:ext>
            </a:extLst>
          </p:cNvPr>
          <p:cNvSpPr>
            <a:spLocks noGrp="1"/>
          </p:cNvSpPr>
          <p:nvPr>
            <p:ph type="sldNum" sz="quarter" idx="12"/>
          </p:nvPr>
        </p:nvSpPr>
        <p:spPr/>
        <p:txBody>
          <a:bodyPr/>
          <a:lstStyle/>
          <a:p>
            <a:fld id="{8F9091D3-599B-3342-9223-1E8315D58330}" type="slidenum">
              <a:rPr lang="fr-FR" smtClean="0"/>
              <a:t>‹N°›</a:t>
            </a:fld>
            <a:endParaRPr lang="fr-FR"/>
          </a:p>
        </p:txBody>
      </p:sp>
    </p:spTree>
    <p:extLst>
      <p:ext uri="{BB962C8B-B14F-4D97-AF65-F5344CB8AC3E}">
        <p14:creationId xmlns:p14="http://schemas.microsoft.com/office/powerpoint/2010/main" val="1630519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10F104-3956-F44C-84E6-345A077BE36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7CFCC29-6078-2F47-A785-930137828B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787E7C6C-F1F6-164D-9ABF-156BAB85B950}"/>
              </a:ext>
            </a:extLst>
          </p:cNvPr>
          <p:cNvSpPr>
            <a:spLocks noGrp="1"/>
          </p:cNvSpPr>
          <p:nvPr>
            <p:ph type="dt" sz="half" idx="10"/>
          </p:nvPr>
        </p:nvSpPr>
        <p:spPr/>
        <p:txBody>
          <a:bodyPr/>
          <a:lstStyle/>
          <a:p>
            <a:fld id="{E6250E79-A040-124A-BD2F-9FA9788C6319}" type="datetimeFigureOut">
              <a:rPr lang="fr-FR" smtClean="0"/>
              <a:t>15/10/2024</a:t>
            </a:fld>
            <a:endParaRPr lang="fr-FR"/>
          </a:p>
        </p:txBody>
      </p:sp>
      <p:sp>
        <p:nvSpPr>
          <p:cNvPr id="5" name="Espace réservé du pied de page 4">
            <a:extLst>
              <a:ext uri="{FF2B5EF4-FFF2-40B4-BE49-F238E27FC236}">
                <a16:creationId xmlns:a16="http://schemas.microsoft.com/office/drawing/2014/main" id="{4A7DA3AE-F5B4-7E41-AAC0-F0D36F15686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6FE370B-CFA8-194A-AAA2-D734BAF70D09}"/>
              </a:ext>
            </a:extLst>
          </p:cNvPr>
          <p:cNvSpPr>
            <a:spLocks noGrp="1"/>
          </p:cNvSpPr>
          <p:nvPr>
            <p:ph type="sldNum" sz="quarter" idx="12"/>
          </p:nvPr>
        </p:nvSpPr>
        <p:spPr/>
        <p:txBody>
          <a:bodyPr/>
          <a:lstStyle/>
          <a:p>
            <a:fld id="{8F9091D3-599B-3342-9223-1E8315D58330}" type="slidenum">
              <a:rPr lang="fr-FR" smtClean="0"/>
              <a:t>‹N°›</a:t>
            </a:fld>
            <a:endParaRPr lang="fr-FR"/>
          </a:p>
        </p:txBody>
      </p:sp>
    </p:spTree>
    <p:extLst>
      <p:ext uri="{BB962C8B-B14F-4D97-AF65-F5344CB8AC3E}">
        <p14:creationId xmlns:p14="http://schemas.microsoft.com/office/powerpoint/2010/main" val="1821076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6DFA83-0AE0-CA44-BF79-1DBEA59A631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809382B-F7CE-D04E-9892-0065E450FF9D}"/>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271863A2-5C4F-C543-B324-863837968211}"/>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B181EB1A-8209-A44C-AF1E-DFDA663E78C6}"/>
              </a:ext>
            </a:extLst>
          </p:cNvPr>
          <p:cNvSpPr>
            <a:spLocks noGrp="1"/>
          </p:cNvSpPr>
          <p:nvPr>
            <p:ph type="dt" sz="half" idx="10"/>
          </p:nvPr>
        </p:nvSpPr>
        <p:spPr/>
        <p:txBody>
          <a:bodyPr/>
          <a:lstStyle/>
          <a:p>
            <a:fld id="{E6250E79-A040-124A-BD2F-9FA9788C6319}" type="datetimeFigureOut">
              <a:rPr lang="fr-FR" smtClean="0"/>
              <a:t>15/10/2024</a:t>
            </a:fld>
            <a:endParaRPr lang="fr-FR"/>
          </a:p>
        </p:txBody>
      </p:sp>
      <p:sp>
        <p:nvSpPr>
          <p:cNvPr id="6" name="Espace réservé du pied de page 5">
            <a:extLst>
              <a:ext uri="{FF2B5EF4-FFF2-40B4-BE49-F238E27FC236}">
                <a16:creationId xmlns:a16="http://schemas.microsoft.com/office/drawing/2014/main" id="{F902E6F9-D06D-394C-B902-45B9A31F52E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055EFE1-B5DF-D34F-9EA2-9ADD2C669076}"/>
              </a:ext>
            </a:extLst>
          </p:cNvPr>
          <p:cNvSpPr>
            <a:spLocks noGrp="1"/>
          </p:cNvSpPr>
          <p:nvPr>
            <p:ph type="sldNum" sz="quarter" idx="12"/>
          </p:nvPr>
        </p:nvSpPr>
        <p:spPr/>
        <p:txBody>
          <a:bodyPr/>
          <a:lstStyle/>
          <a:p>
            <a:fld id="{8F9091D3-599B-3342-9223-1E8315D58330}" type="slidenum">
              <a:rPr lang="fr-FR" smtClean="0"/>
              <a:t>‹N°›</a:t>
            </a:fld>
            <a:endParaRPr lang="fr-FR"/>
          </a:p>
        </p:txBody>
      </p:sp>
    </p:spTree>
    <p:extLst>
      <p:ext uri="{BB962C8B-B14F-4D97-AF65-F5344CB8AC3E}">
        <p14:creationId xmlns:p14="http://schemas.microsoft.com/office/powerpoint/2010/main" val="4132746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EF56AF-BD78-0B47-8489-37E3367AFA7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275D086-B3A4-F44B-AC90-081E915A34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105475BB-A562-914A-A99F-1A3918183BB5}"/>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1D6BB53D-CB2A-3344-8182-C45E56E24C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1F9D69E6-221F-E84E-8244-6E566D16BF32}"/>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D6B94D91-AF61-8941-8B4F-F8EC15516F6E}"/>
              </a:ext>
            </a:extLst>
          </p:cNvPr>
          <p:cNvSpPr>
            <a:spLocks noGrp="1"/>
          </p:cNvSpPr>
          <p:nvPr>
            <p:ph type="dt" sz="half" idx="10"/>
          </p:nvPr>
        </p:nvSpPr>
        <p:spPr/>
        <p:txBody>
          <a:bodyPr/>
          <a:lstStyle/>
          <a:p>
            <a:fld id="{E6250E79-A040-124A-BD2F-9FA9788C6319}" type="datetimeFigureOut">
              <a:rPr lang="fr-FR" smtClean="0"/>
              <a:t>15/10/2024</a:t>
            </a:fld>
            <a:endParaRPr lang="fr-FR"/>
          </a:p>
        </p:txBody>
      </p:sp>
      <p:sp>
        <p:nvSpPr>
          <p:cNvPr id="8" name="Espace réservé du pied de page 7">
            <a:extLst>
              <a:ext uri="{FF2B5EF4-FFF2-40B4-BE49-F238E27FC236}">
                <a16:creationId xmlns:a16="http://schemas.microsoft.com/office/drawing/2014/main" id="{C40E2992-E94E-0C40-9B7E-8112B0B198D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C76A8FA-ED78-F94A-BBC0-AD0E7423B19E}"/>
              </a:ext>
            </a:extLst>
          </p:cNvPr>
          <p:cNvSpPr>
            <a:spLocks noGrp="1"/>
          </p:cNvSpPr>
          <p:nvPr>
            <p:ph type="sldNum" sz="quarter" idx="12"/>
          </p:nvPr>
        </p:nvSpPr>
        <p:spPr/>
        <p:txBody>
          <a:bodyPr/>
          <a:lstStyle/>
          <a:p>
            <a:fld id="{8F9091D3-599B-3342-9223-1E8315D58330}" type="slidenum">
              <a:rPr lang="fr-FR" smtClean="0"/>
              <a:t>‹N°›</a:t>
            </a:fld>
            <a:endParaRPr lang="fr-FR"/>
          </a:p>
        </p:txBody>
      </p:sp>
    </p:spTree>
    <p:extLst>
      <p:ext uri="{BB962C8B-B14F-4D97-AF65-F5344CB8AC3E}">
        <p14:creationId xmlns:p14="http://schemas.microsoft.com/office/powerpoint/2010/main" val="157226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08851A-B339-2847-ADE7-D0928910E94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B1D537D-224D-F743-B610-599F499D6AC8}"/>
              </a:ext>
            </a:extLst>
          </p:cNvPr>
          <p:cNvSpPr>
            <a:spLocks noGrp="1"/>
          </p:cNvSpPr>
          <p:nvPr>
            <p:ph type="dt" sz="half" idx="10"/>
          </p:nvPr>
        </p:nvSpPr>
        <p:spPr/>
        <p:txBody>
          <a:bodyPr/>
          <a:lstStyle/>
          <a:p>
            <a:fld id="{E6250E79-A040-124A-BD2F-9FA9788C6319}" type="datetimeFigureOut">
              <a:rPr lang="fr-FR" smtClean="0"/>
              <a:t>15/10/2024</a:t>
            </a:fld>
            <a:endParaRPr lang="fr-FR"/>
          </a:p>
        </p:txBody>
      </p:sp>
      <p:sp>
        <p:nvSpPr>
          <p:cNvPr id="4" name="Espace réservé du pied de page 3">
            <a:extLst>
              <a:ext uri="{FF2B5EF4-FFF2-40B4-BE49-F238E27FC236}">
                <a16:creationId xmlns:a16="http://schemas.microsoft.com/office/drawing/2014/main" id="{6019F531-D023-8F4B-B7DD-112E7052A00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DF30810-384A-754A-990E-6399C0C6B0E7}"/>
              </a:ext>
            </a:extLst>
          </p:cNvPr>
          <p:cNvSpPr>
            <a:spLocks noGrp="1"/>
          </p:cNvSpPr>
          <p:nvPr>
            <p:ph type="sldNum" sz="quarter" idx="12"/>
          </p:nvPr>
        </p:nvSpPr>
        <p:spPr/>
        <p:txBody>
          <a:bodyPr/>
          <a:lstStyle/>
          <a:p>
            <a:fld id="{8F9091D3-599B-3342-9223-1E8315D58330}" type="slidenum">
              <a:rPr lang="fr-FR" smtClean="0"/>
              <a:t>‹N°›</a:t>
            </a:fld>
            <a:endParaRPr lang="fr-FR"/>
          </a:p>
        </p:txBody>
      </p:sp>
    </p:spTree>
    <p:extLst>
      <p:ext uri="{BB962C8B-B14F-4D97-AF65-F5344CB8AC3E}">
        <p14:creationId xmlns:p14="http://schemas.microsoft.com/office/powerpoint/2010/main" val="4206781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04A93ED-0DBE-5945-B1F2-E90D3765C6C9}"/>
              </a:ext>
            </a:extLst>
          </p:cNvPr>
          <p:cNvSpPr>
            <a:spLocks noGrp="1"/>
          </p:cNvSpPr>
          <p:nvPr>
            <p:ph type="dt" sz="half" idx="10"/>
          </p:nvPr>
        </p:nvSpPr>
        <p:spPr/>
        <p:txBody>
          <a:bodyPr/>
          <a:lstStyle/>
          <a:p>
            <a:fld id="{E6250E79-A040-124A-BD2F-9FA9788C6319}" type="datetimeFigureOut">
              <a:rPr lang="fr-FR" smtClean="0"/>
              <a:t>15/10/2024</a:t>
            </a:fld>
            <a:endParaRPr lang="fr-FR"/>
          </a:p>
        </p:txBody>
      </p:sp>
      <p:sp>
        <p:nvSpPr>
          <p:cNvPr id="3" name="Espace réservé du pied de page 2">
            <a:extLst>
              <a:ext uri="{FF2B5EF4-FFF2-40B4-BE49-F238E27FC236}">
                <a16:creationId xmlns:a16="http://schemas.microsoft.com/office/drawing/2014/main" id="{C9B3E96E-E7A3-E240-B484-6E971AEBB48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90D63BD-2FB7-B64B-93C5-41BEF6A613C5}"/>
              </a:ext>
            </a:extLst>
          </p:cNvPr>
          <p:cNvSpPr>
            <a:spLocks noGrp="1"/>
          </p:cNvSpPr>
          <p:nvPr>
            <p:ph type="sldNum" sz="quarter" idx="12"/>
          </p:nvPr>
        </p:nvSpPr>
        <p:spPr/>
        <p:txBody>
          <a:bodyPr/>
          <a:lstStyle/>
          <a:p>
            <a:fld id="{8F9091D3-599B-3342-9223-1E8315D58330}" type="slidenum">
              <a:rPr lang="fr-FR" smtClean="0"/>
              <a:t>‹N°›</a:t>
            </a:fld>
            <a:endParaRPr lang="fr-FR"/>
          </a:p>
        </p:txBody>
      </p:sp>
    </p:spTree>
    <p:extLst>
      <p:ext uri="{BB962C8B-B14F-4D97-AF65-F5344CB8AC3E}">
        <p14:creationId xmlns:p14="http://schemas.microsoft.com/office/powerpoint/2010/main" val="806022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9AA77B-D6B9-6C46-903D-05C207EEF18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9D33A9E-5D8E-E844-B64F-8C673347C7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FC61B98E-894A-CF44-A3C0-04AD29BDDE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66F822A0-A54A-E64E-9C4D-CB534BD80361}"/>
              </a:ext>
            </a:extLst>
          </p:cNvPr>
          <p:cNvSpPr>
            <a:spLocks noGrp="1"/>
          </p:cNvSpPr>
          <p:nvPr>
            <p:ph type="dt" sz="half" idx="10"/>
          </p:nvPr>
        </p:nvSpPr>
        <p:spPr/>
        <p:txBody>
          <a:bodyPr/>
          <a:lstStyle/>
          <a:p>
            <a:fld id="{E6250E79-A040-124A-BD2F-9FA9788C6319}" type="datetimeFigureOut">
              <a:rPr lang="fr-FR" smtClean="0"/>
              <a:t>15/10/2024</a:t>
            </a:fld>
            <a:endParaRPr lang="fr-FR"/>
          </a:p>
        </p:txBody>
      </p:sp>
      <p:sp>
        <p:nvSpPr>
          <p:cNvPr id="6" name="Espace réservé du pied de page 5">
            <a:extLst>
              <a:ext uri="{FF2B5EF4-FFF2-40B4-BE49-F238E27FC236}">
                <a16:creationId xmlns:a16="http://schemas.microsoft.com/office/drawing/2014/main" id="{B3F5176C-9846-B649-AD77-FF0BA8A8B3D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9D4CD51-D983-1148-BA7B-C9A298E29042}"/>
              </a:ext>
            </a:extLst>
          </p:cNvPr>
          <p:cNvSpPr>
            <a:spLocks noGrp="1"/>
          </p:cNvSpPr>
          <p:nvPr>
            <p:ph type="sldNum" sz="quarter" idx="12"/>
          </p:nvPr>
        </p:nvSpPr>
        <p:spPr/>
        <p:txBody>
          <a:bodyPr/>
          <a:lstStyle/>
          <a:p>
            <a:fld id="{8F9091D3-599B-3342-9223-1E8315D58330}" type="slidenum">
              <a:rPr lang="fr-FR" smtClean="0"/>
              <a:t>‹N°›</a:t>
            </a:fld>
            <a:endParaRPr lang="fr-FR"/>
          </a:p>
        </p:txBody>
      </p:sp>
    </p:spTree>
    <p:extLst>
      <p:ext uri="{BB962C8B-B14F-4D97-AF65-F5344CB8AC3E}">
        <p14:creationId xmlns:p14="http://schemas.microsoft.com/office/powerpoint/2010/main" val="3999380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8C2B4D-4DD3-F04D-89A8-A97BEF8842F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DAB36BE-EE6D-8B40-8D0D-9F2F86CE91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E3062CF-55CA-6042-900D-A8C3FD0904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8F11510B-61C9-8647-8DFD-2F5F9186E771}"/>
              </a:ext>
            </a:extLst>
          </p:cNvPr>
          <p:cNvSpPr>
            <a:spLocks noGrp="1"/>
          </p:cNvSpPr>
          <p:nvPr>
            <p:ph type="dt" sz="half" idx="10"/>
          </p:nvPr>
        </p:nvSpPr>
        <p:spPr/>
        <p:txBody>
          <a:bodyPr/>
          <a:lstStyle/>
          <a:p>
            <a:fld id="{E6250E79-A040-124A-BD2F-9FA9788C6319}" type="datetimeFigureOut">
              <a:rPr lang="fr-FR" smtClean="0"/>
              <a:t>15/10/2024</a:t>
            </a:fld>
            <a:endParaRPr lang="fr-FR"/>
          </a:p>
        </p:txBody>
      </p:sp>
      <p:sp>
        <p:nvSpPr>
          <p:cNvPr id="6" name="Espace réservé du pied de page 5">
            <a:extLst>
              <a:ext uri="{FF2B5EF4-FFF2-40B4-BE49-F238E27FC236}">
                <a16:creationId xmlns:a16="http://schemas.microsoft.com/office/drawing/2014/main" id="{D3CC88BB-C33D-0646-B3CA-1C1252FD886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731113C-6CBB-0342-93FC-5DAAB00ECA99}"/>
              </a:ext>
            </a:extLst>
          </p:cNvPr>
          <p:cNvSpPr>
            <a:spLocks noGrp="1"/>
          </p:cNvSpPr>
          <p:nvPr>
            <p:ph type="sldNum" sz="quarter" idx="12"/>
          </p:nvPr>
        </p:nvSpPr>
        <p:spPr/>
        <p:txBody>
          <a:bodyPr/>
          <a:lstStyle/>
          <a:p>
            <a:fld id="{8F9091D3-599B-3342-9223-1E8315D58330}" type="slidenum">
              <a:rPr lang="fr-FR" smtClean="0"/>
              <a:t>‹N°›</a:t>
            </a:fld>
            <a:endParaRPr lang="fr-FR"/>
          </a:p>
        </p:txBody>
      </p:sp>
    </p:spTree>
    <p:extLst>
      <p:ext uri="{BB962C8B-B14F-4D97-AF65-F5344CB8AC3E}">
        <p14:creationId xmlns:p14="http://schemas.microsoft.com/office/powerpoint/2010/main" val="2119600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1715AAF-AFC9-624E-8734-5598D542A1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3401725-9844-BF4C-B61E-F41BC792C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74894781-95C4-0644-87BD-348F0CD5E3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250E79-A040-124A-BD2F-9FA9788C6319}" type="datetimeFigureOut">
              <a:rPr lang="fr-FR" smtClean="0"/>
              <a:t>15/10/2024</a:t>
            </a:fld>
            <a:endParaRPr lang="fr-FR"/>
          </a:p>
        </p:txBody>
      </p:sp>
      <p:sp>
        <p:nvSpPr>
          <p:cNvPr id="5" name="Espace réservé du pied de page 4">
            <a:extLst>
              <a:ext uri="{FF2B5EF4-FFF2-40B4-BE49-F238E27FC236}">
                <a16:creationId xmlns:a16="http://schemas.microsoft.com/office/drawing/2014/main" id="{463FE87E-FB3E-504C-A32E-068AA7BDE4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ACF9489-F41B-4B42-9ACF-456D6D5615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9091D3-599B-3342-9223-1E8315D58330}" type="slidenum">
              <a:rPr lang="fr-FR" smtClean="0"/>
              <a:t>‹N°›</a:t>
            </a:fld>
            <a:endParaRPr lang="fr-FR"/>
          </a:p>
        </p:txBody>
      </p:sp>
    </p:spTree>
    <p:extLst>
      <p:ext uri="{BB962C8B-B14F-4D97-AF65-F5344CB8AC3E}">
        <p14:creationId xmlns:p14="http://schemas.microsoft.com/office/powerpoint/2010/main" val="2372001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54B044-C2EE-484E-9CB3-1DC354AD2B94}"/>
              </a:ext>
            </a:extLst>
          </p:cNvPr>
          <p:cNvSpPr>
            <a:spLocks noGrp="1"/>
          </p:cNvSpPr>
          <p:nvPr>
            <p:ph type="ctrTitle"/>
          </p:nvPr>
        </p:nvSpPr>
        <p:spPr>
          <a:xfrm>
            <a:off x="4061361" y="920482"/>
            <a:ext cx="8031678" cy="2387600"/>
          </a:xfrm>
        </p:spPr>
        <p:txBody>
          <a:bodyPr/>
          <a:lstStyle/>
          <a:p>
            <a:r>
              <a:rPr lang="fr-FR" dirty="0"/>
              <a:t>Une approche quantique du temps historique</a:t>
            </a:r>
          </a:p>
        </p:txBody>
      </p:sp>
      <p:sp>
        <p:nvSpPr>
          <p:cNvPr id="3" name="Sous-titre 2">
            <a:extLst>
              <a:ext uri="{FF2B5EF4-FFF2-40B4-BE49-F238E27FC236}">
                <a16:creationId xmlns:a16="http://schemas.microsoft.com/office/drawing/2014/main" id="{97E9E3BD-6D22-9D43-9D37-C837D42D176F}"/>
              </a:ext>
            </a:extLst>
          </p:cNvPr>
          <p:cNvSpPr>
            <a:spLocks noGrp="1"/>
          </p:cNvSpPr>
          <p:nvPr>
            <p:ph type="subTitle" idx="1"/>
          </p:nvPr>
        </p:nvSpPr>
        <p:spPr>
          <a:xfrm>
            <a:off x="3505200" y="4753945"/>
            <a:ext cx="9144000" cy="1655762"/>
          </a:xfrm>
        </p:spPr>
        <p:txBody>
          <a:bodyPr>
            <a:normAutofit lnSpcReduction="10000"/>
          </a:bodyPr>
          <a:lstStyle/>
          <a:p>
            <a:r>
              <a:rPr lang="fr-FR" sz="4800" b="1" dirty="0" err="1">
                <a:latin typeface="Edwardian Script ITC" panose="030303020407070D0804" pitchFamily="66" charset="77"/>
              </a:rPr>
              <a:t>Eric</a:t>
            </a:r>
            <a:r>
              <a:rPr lang="fr-FR" sz="4800" b="1" dirty="0">
                <a:latin typeface="Edwardian Script ITC" panose="030303020407070D0804" pitchFamily="66" charset="77"/>
              </a:rPr>
              <a:t> de Payen</a:t>
            </a:r>
          </a:p>
          <a:p>
            <a:r>
              <a:rPr lang="fr-FR" dirty="0"/>
              <a:t>Université Catholique </a:t>
            </a:r>
            <a:r>
              <a:rPr lang="fr-FR" dirty="0" err="1"/>
              <a:t>Fujen</a:t>
            </a:r>
            <a:endParaRPr lang="fr-FR" dirty="0"/>
          </a:p>
          <a:p>
            <a:r>
              <a:rPr lang="fr-FR" dirty="0"/>
              <a:t>Président de l’APFT</a:t>
            </a:r>
          </a:p>
        </p:txBody>
      </p:sp>
      <p:pic>
        <p:nvPicPr>
          <p:cNvPr id="5" name="Image 4">
            <a:extLst>
              <a:ext uri="{FF2B5EF4-FFF2-40B4-BE49-F238E27FC236}">
                <a16:creationId xmlns:a16="http://schemas.microsoft.com/office/drawing/2014/main" id="{7EAEED7B-50CC-6249-9097-3492F1E316A9}"/>
              </a:ext>
            </a:extLst>
          </p:cNvPr>
          <p:cNvPicPr>
            <a:picLocks noChangeAspect="1"/>
          </p:cNvPicPr>
          <p:nvPr/>
        </p:nvPicPr>
        <p:blipFill>
          <a:blip r:embed="rId2"/>
          <a:stretch>
            <a:fillRect/>
          </a:stretch>
        </p:blipFill>
        <p:spPr>
          <a:xfrm>
            <a:off x="0" y="0"/>
            <a:ext cx="3581400" cy="6858000"/>
          </a:xfrm>
          <a:prstGeom prst="rect">
            <a:avLst/>
          </a:prstGeom>
        </p:spPr>
      </p:pic>
    </p:spTree>
    <p:extLst>
      <p:ext uri="{BB962C8B-B14F-4D97-AF65-F5344CB8AC3E}">
        <p14:creationId xmlns:p14="http://schemas.microsoft.com/office/powerpoint/2010/main" val="1614776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48EC59-8BBE-DA47-AA3B-DEE3F6E360C0}"/>
              </a:ext>
            </a:extLst>
          </p:cNvPr>
          <p:cNvSpPr>
            <a:spLocks noGrp="1"/>
          </p:cNvSpPr>
          <p:nvPr>
            <p:ph type="title"/>
          </p:nvPr>
        </p:nvSpPr>
        <p:spPr>
          <a:xfrm>
            <a:off x="6174179" y="0"/>
            <a:ext cx="5439888" cy="1325563"/>
          </a:xfrm>
        </p:spPr>
        <p:txBody>
          <a:bodyPr/>
          <a:lstStyle/>
          <a:p>
            <a:r>
              <a:rPr lang="fr-FR" dirty="0"/>
              <a:t>Nature du temps :</a:t>
            </a:r>
          </a:p>
        </p:txBody>
      </p:sp>
      <p:sp>
        <p:nvSpPr>
          <p:cNvPr id="3" name="ZoneTexte 2">
            <a:extLst>
              <a:ext uri="{FF2B5EF4-FFF2-40B4-BE49-F238E27FC236}">
                <a16:creationId xmlns:a16="http://schemas.microsoft.com/office/drawing/2014/main" id="{862BA04A-E593-7C4D-A0FA-E0A3AEE4F9DA}"/>
              </a:ext>
            </a:extLst>
          </p:cNvPr>
          <p:cNvSpPr txBox="1"/>
          <p:nvPr/>
        </p:nvSpPr>
        <p:spPr>
          <a:xfrm>
            <a:off x="3194463" y="1163782"/>
            <a:ext cx="8787740" cy="5693866"/>
          </a:xfrm>
          <a:prstGeom prst="rect">
            <a:avLst/>
          </a:prstGeom>
          <a:noFill/>
        </p:spPr>
        <p:txBody>
          <a:bodyPr wrap="square" rtlCol="0">
            <a:spAutoFit/>
          </a:bodyPr>
          <a:lstStyle/>
          <a:p>
            <a:pPr algn="just"/>
            <a:r>
              <a:rPr lang="fr-FR" sz="2800" b="1" u="sng" dirty="0"/>
              <a:t>Temps historique : </a:t>
            </a:r>
            <a:r>
              <a:rPr lang="fr-FR" sz="2800" dirty="0"/>
              <a:t>Ce temps est linéaire, évolutif et souvent interprété à travers des récits, des événements et des contextes culturels. Il est lié à l'expérience humaine et à la mémoire collective.</a:t>
            </a:r>
          </a:p>
          <a:p>
            <a:pPr algn="just"/>
            <a:r>
              <a:rPr lang="fr-FR" sz="2800" b="1" u="sng" dirty="0"/>
              <a:t>Temps quantique :</a:t>
            </a:r>
            <a:r>
              <a:rPr lang="fr-FR" sz="2800" dirty="0"/>
              <a:t> Dans la mécanique quantique, le temps est moins évident. Les phénomènes quantiques ne se déroulent pas nécessairement de manière linéaire, et des concepts comme la superposition et l'intrication défient notre compréhension classique du temps.</a:t>
            </a:r>
          </a:p>
          <a:p>
            <a:pPr algn="just"/>
            <a:r>
              <a:rPr lang="fr-FR" sz="2800" dirty="0"/>
              <a:t>Ainsi, le physicien Carlo </a:t>
            </a:r>
            <a:r>
              <a:rPr lang="fr-FR" sz="2800" dirty="0" err="1"/>
              <a:t>Rovelli</a:t>
            </a:r>
            <a:r>
              <a:rPr lang="fr-FR" sz="2800" dirty="0"/>
              <a:t> écrit </a:t>
            </a:r>
            <a:r>
              <a:rPr lang="fr-FR" sz="2800" dirty="0">
                <a:solidFill>
                  <a:srgbClr val="FF0000"/>
                </a:solidFill>
              </a:rPr>
              <a:t>: </a:t>
            </a:r>
            <a:r>
              <a:rPr lang="fr-FR" sz="2800" i="1" dirty="0">
                <a:solidFill>
                  <a:srgbClr val="FF0000"/>
                </a:solidFill>
              </a:rPr>
              <a:t>Le temps, dans le cadre de la physique quantique, dépendant des interactions et des états des particules au niveau microscopique. « </a:t>
            </a:r>
            <a:r>
              <a:rPr lang="fr-FR" sz="2800" dirty="0">
                <a:solidFill>
                  <a:srgbClr val="FF0000"/>
                </a:solidFill>
              </a:rPr>
              <a:t>La réalité n'est pas ce qu'elle paraît » 2014.</a:t>
            </a:r>
          </a:p>
        </p:txBody>
      </p:sp>
      <p:pic>
        <p:nvPicPr>
          <p:cNvPr id="6" name="Image 5">
            <a:extLst>
              <a:ext uri="{FF2B5EF4-FFF2-40B4-BE49-F238E27FC236}">
                <a16:creationId xmlns:a16="http://schemas.microsoft.com/office/drawing/2014/main" id="{13D298C1-FC75-D844-8DC4-AD6D13A79820}"/>
              </a:ext>
            </a:extLst>
          </p:cNvPr>
          <p:cNvPicPr>
            <a:picLocks noChangeAspect="1"/>
          </p:cNvPicPr>
          <p:nvPr/>
        </p:nvPicPr>
        <p:blipFill>
          <a:blip r:embed="rId2"/>
          <a:stretch>
            <a:fillRect/>
          </a:stretch>
        </p:blipFill>
        <p:spPr>
          <a:xfrm>
            <a:off x="0" y="0"/>
            <a:ext cx="3194462" cy="6858000"/>
          </a:xfrm>
          <a:prstGeom prst="rect">
            <a:avLst/>
          </a:prstGeom>
        </p:spPr>
      </p:pic>
    </p:spTree>
    <p:extLst>
      <p:ext uri="{BB962C8B-B14F-4D97-AF65-F5344CB8AC3E}">
        <p14:creationId xmlns:p14="http://schemas.microsoft.com/office/powerpoint/2010/main" val="2841462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0AD2BF-1C6C-E847-AF55-988D8063D595}"/>
              </a:ext>
            </a:extLst>
          </p:cNvPr>
          <p:cNvSpPr>
            <a:spLocks noGrp="1"/>
          </p:cNvSpPr>
          <p:nvPr>
            <p:ph type="title"/>
          </p:nvPr>
        </p:nvSpPr>
        <p:spPr>
          <a:xfrm>
            <a:off x="4139541" y="-276142"/>
            <a:ext cx="10515600" cy="1325563"/>
          </a:xfrm>
        </p:spPr>
        <p:txBody>
          <a:bodyPr>
            <a:normAutofit/>
          </a:bodyPr>
          <a:lstStyle/>
          <a:p>
            <a:r>
              <a:rPr lang="fr-FR" sz="2800" b="1" dirty="0"/>
              <a:t>Événements historiques et évènements quantiques</a:t>
            </a:r>
          </a:p>
        </p:txBody>
      </p:sp>
      <p:sp>
        <p:nvSpPr>
          <p:cNvPr id="3" name="ZoneTexte 2">
            <a:extLst>
              <a:ext uri="{FF2B5EF4-FFF2-40B4-BE49-F238E27FC236}">
                <a16:creationId xmlns:a16="http://schemas.microsoft.com/office/drawing/2014/main" id="{25F8526C-8347-A245-9C00-E7313E50431D}"/>
              </a:ext>
            </a:extLst>
          </p:cNvPr>
          <p:cNvSpPr txBox="1"/>
          <p:nvPr/>
        </p:nvSpPr>
        <p:spPr>
          <a:xfrm>
            <a:off x="3443845" y="811914"/>
            <a:ext cx="8597735" cy="6555641"/>
          </a:xfrm>
          <a:prstGeom prst="rect">
            <a:avLst/>
          </a:prstGeom>
          <a:noFill/>
        </p:spPr>
        <p:txBody>
          <a:bodyPr wrap="square" rtlCol="0">
            <a:spAutoFit/>
          </a:bodyPr>
          <a:lstStyle/>
          <a:p>
            <a:pPr algn="just"/>
            <a:r>
              <a:rPr lang="fr-FR" sz="2800" dirty="0"/>
              <a:t>Bien qu'il existe des différences fondamentales entre les événements historiques et les événements quantiques, certains points communs peuvent être identifiés, notamment dans leur interprétation et leur impact :</a:t>
            </a:r>
          </a:p>
          <a:p>
            <a:pPr algn="just"/>
            <a:r>
              <a:rPr lang="fr-FR" sz="2800" dirty="0"/>
              <a:t>1) Ces deux évènements se fondent sur des modèles théoriques, sociologiques ou mathématiques.</a:t>
            </a:r>
          </a:p>
          <a:p>
            <a:pPr algn="just"/>
            <a:r>
              <a:rPr lang="fr-FR" sz="2800" dirty="0"/>
              <a:t>2) L’incertitude autour des évènements historiques et quantique :  voir l’incertitude d’Heisenberg :</a:t>
            </a:r>
          </a:p>
          <a:p>
            <a:pPr algn="just"/>
            <a:r>
              <a:rPr lang="fr-FR" sz="2800" dirty="0"/>
              <a:t>Ce principe stipule qu'il est impossible de connaître simultanément la vitesse du mouvement et la position.</a:t>
            </a:r>
          </a:p>
          <a:p>
            <a:pPr algn="just"/>
            <a:r>
              <a:rPr lang="fr-FR" sz="2800" dirty="0">
                <a:solidFill>
                  <a:srgbClr val="FF0000"/>
                </a:solidFill>
              </a:rPr>
              <a:t>Heisenberg : « La nature n'est pas seulement plus étrange que nous l'imaginons, elle est plus étrange que nous pouvons l'imaginer. » </a:t>
            </a:r>
            <a:r>
              <a:rPr lang="fr-FR" sz="2800" dirty="0" err="1">
                <a:solidFill>
                  <a:srgbClr val="FF0000"/>
                </a:solidFill>
              </a:rPr>
              <a:t>Physics</a:t>
            </a:r>
            <a:r>
              <a:rPr lang="fr-FR" sz="2800" dirty="0">
                <a:solidFill>
                  <a:srgbClr val="FF0000"/>
                </a:solidFill>
              </a:rPr>
              <a:t> and </a:t>
            </a:r>
            <a:r>
              <a:rPr lang="fr-FR" sz="2800" dirty="0" err="1">
                <a:solidFill>
                  <a:srgbClr val="FF0000"/>
                </a:solidFill>
              </a:rPr>
              <a:t>Philosophy</a:t>
            </a:r>
            <a:r>
              <a:rPr lang="fr-FR" sz="2800" dirty="0">
                <a:solidFill>
                  <a:srgbClr val="FF0000"/>
                </a:solidFill>
              </a:rPr>
              <a:t>: The </a:t>
            </a:r>
            <a:r>
              <a:rPr lang="fr-FR" sz="2800" dirty="0" err="1">
                <a:solidFill>
                  <a:srgbClr val="FF0000"/>
                </a:solidFill>
              </a:rPr>
              <a:t>Revolution</a:t>
            </a:r>
            <a:r>
              <a:rPr lang="fr-FR" sz="2800" dirty="0">
                <a:solidFill>
                  <a:srgbClr val="FF0000"/>
                </a:solidFill>
              </a:rPr>
              <a:t> in Modern Science, 1958</a:t>
            </a:r>
          </a:p>
          <a:p>
            <a:endParaRPr lang="fr-FR" sz="2800" dirty="0"/>
          </a:p>
        </p:txBody>
      </p:sp>
      <p:pic>
        <p:nvPicPr>
          <p:cNvPr id="4" name="Image 3">
            <a:extLst>
              <a:ext uri="{FF2B5EF4-FFF2-40B4-BE49-F238E27FC236}">
                <a16:creationId xmlns:a16="http://schemas.microsoft.com/office/drawing/2014/main" id="{CF8CC1A7-8780-2E43-A059-99149F27AA4B}"/>
              </a:ext>
            </a:extLst>
          </p:cNvPr>
          <p:cNvPicPr>
            <a:picLocks noChangeAspect="1"/>
          </p:cNvPicPr>
          <p:nvPr/>
        </p:nvPicPr>
        <p:blipFill>
          <a:blip r:embed="rId2"/>
          <a:stretch>
            <a:fillRect/>
          </a:stretch>
        </p:blipFill>
        <p:spPr>
          <a:xfrm>
            <a:off x="0" y="0"/>
            <a:ext cx="3009900" cy="6858000"/>
          </a:xfrm>
          <a:prstGeom prst="rect">
            <a:avLst/>
          </a:prstGeom>
        </p:spPr>
      </p:pic>
    </p:spTree>
    <p:extLst>
      <p:ext uri="{BB962C8B-B14F-4D97-AF65-F5344CB8AC3E}">
        <p14:creationId xmlns:p14="http://schemas.microsoft.com/office/powerpoint/2010/main" val="2254361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DE5371-56E2-B146-AD7B-29090085E4F3}"/>
              </a:ext>
            </a:extLst>
          </p:cNvPr>
          <p:cNvSpPr>
            <a:spLocks noGrp="1"/>
          </p:cNvSpPr>
          <p:nvPr>
            <p:ph type="title"/>
          </p:nvPr>
        </p:nvSpPr>
        <p:spPr>
          <a:xfrm>
            <a:off x="6371111" y="-193016"/>
            <a:ext cx="5974278" cy="1325563"/>
          </a:xfrm>
        </p:spPr>
        <p:txBody>
          <a:bodyPr/>
          <a:lstStyle/>
          <a:p>
            <a:r>
              <a:rPr lang="fr-FR" dirty="0"/>
              <a:t>Non-linéarité :</a:t>
            </a:r>
          </a:p>
        </p:txBody>
      </p:sp>
      <p:sp>
        <p:nvSpPr>
          <p:cNvPr id="3" name="ZoneTexte 2">
            <a:extLst>
              <a:ext uri="{FF2B5EF4-FFF2-40B4-BE49-F238E27FC236}">
                <a16:creationId xmlns:a16="http://schemas.microsoft.com/office/drawing/2014/main" id="{129C9E78-C7C3-AD4C-A39E-98D581FB4588}"/>
              </a:ext>
            </a:extLst>
          </p:cNvPr>
          <p:cNvSpPr txBox="1"/>
          <p:nvPr/>
        </p:nvSpPr>
        <p:spPr>
          <a:xfrm>
            <a:off x="3253838" y="997529"/>
            <a:ext cx="8752113" cy="5693866"/>
          </a:xfrm>
          <a:prstGeom prst="rect">
            <a:avLst/>
          </a:prstGeom>
          <a:noFill/>
        </p:spPr>
        <p:txBody>
          <a:bodyPr wrap="square" rtlCol="0">
            <a:spAutoFit/>
          </a:bodyPr>
          <a:lstStyle/>
          <a:p>
            <a:pPr algn="just"/>
            <a:r>
              <a:rPr lang="fr-FR" sz="2400" dirty="0"/>
              <a:t>Des théories comme </a:t>
            </a:r>
            <a:r>
              <a:rPr lang="fr-FR" sz="2400" b="1" u="sng" dirty="0"/>
              <a:t>la "théorie des chaos" </a:t>
            </a:r>
            <a:r>
              <a:rPr lang="fr-FR" sz="2400" dirty="0"/>
              <a:t>en histoire suggèrent que des événements apparemment aléatoires peuvent avoir des conséquences majeures, à l'image des fluctuations quantiques.</a:t>
            </a:r>
          </a:p>
          <a:p>
            <a:pPr algn="just"/>
            <a:r>
              <a:rPr lang="fr-FR" sz="2400" dirty="0">
                <a:solidFill>
                  <a:srgbClr val="FF0000"/>
                </a:solidFill>
              </a:rPr>
              <a:t>Voir </a:t>
            </a:r>
            <a:r>
              <a:rPr lang="fr-FR" sz="2400" b="1" dirty="0">
                <a:solidFill>
                  <a:srgbClr val="FF0000"/>
                </a:solidFill>
              </a:rPr>
              <a:t>"Chaos: </a:t>
            </a:r>
            <a:r>
              <a:rPr lang="fr-FR" sz="2400" b="1" dirty="0" err="1">
                <a:solidFill>
                  <a:srgbClr val="FF0000"/>
                </a:solidFill>
              </a:rPr>
              <a:t>Making</a:t>
            </a:r>
            <a:r>
              <a:rPr lang="fr-FR" sz="2400" b="1" dirty="0">
                <a:solidFill>
                  <a:srgbClr val="FF0000"/>
                </a:solidFill>
              </a:rPr>
              <a:t> a New Science"</a:t>
            </a:r>
            <a:r>
              <a:rPr lang="fr-FR" sz="2400" dirty="0">
                <a:solidFill>
                  <a:srgbClr val="FF0000"/>
                </a:solidFill>
              </a:rPr>
              <a:t> par </a:t>
            </a:r>
            <a:r>
              <a:rPr lang="fr-FR" sz="2400" b="1" dirty="0">
                <a:solidFill>
                  <a:srgbClr val="FF0000"/>
                </a:solidFill>
              </a:rPr>
              <a:t>James </a:t>
            </a:r>
            <a:r>
              <a:rPr lang="fr-FR" sz="2400" b="1" dirty="0" err="1">
                <a:solidFill>
                  <a:srgbClr val="FF0000"/>
                </a:solidFill>
              </a:rPr>
              <a:t>Gleick</a:t>
            </a:r>
            <a:r>
              <a:rPr lang="fr-FR" sz="2400" dirty="0">
                <a:solidFill>
                  <a:srgbClr val="FF0000"/>
                </a:solidFill>
              </a:rPr>
              <a:t>. 1987. (un des premiers livres sur le chaos)</a:t>
            </a:r>
          </a:p>
          <a:p>
            <a:pPr algn="just"/>
            <a:r>
              <a:rPr lang="fr-FR" sz="2400" b="1" dirty="0"/>
              <a:t>Interconnexion des événements</a:t>
            </a:r>
            <a:r>
              <a:rPr lang="fr-FR" sz="2400" dirty="0"/>
              <a:t> : </a:t>
            </a:r>
            <a:r>
              <a:rPr lang="fr-FR" sz="2400" dirty="0" err="1"/>
              <a:t>Gleick</a:t>
            </a:r>
            <a:r>
              <a:rPr lang="fr-FR" sz="2400" dirty="0"/>
              <a:t> souligne comment des changements mineurs dans un système peuvent entraîner des résultats majeurs, un concept qui peut être appliqué à l'histoire pour comprendre comment des événements aléatoires ou mineurs peuvent avoir des effets dévastateurs ou </a:t>
            </a:r>
            <a:r>
              <a:rPr lang="fr-FR" sz="2400" dirty="0" err="1"/>
              <a:t>transformateurs.</a:t>
            </a:r>
            <a:r>
              <a:rPr lang="fr-FR" sz="2400" b="1" dirty="0" err="1"/>
              <a:t>Complexité</a:t>
            </a:r>
            <a:r>
              <a:rPr lang="fr-FR" sz="2400" b="1" dirty="0"/>
              <a:t> des systèmes</a:t>
            </a:r>
            <a:r>
              <a:rPr lang="fr-FR" sz="2400" dirty="0"/>
              <a:t> : Le livre offre une perspective sur la façon dont les événements historiques s'inscrivent dans des systèmes complexes et interconnectés, rendant compte de la difficulté de prévoir les conséquences de certains événements.</a:t>
            </a:r>
          </a:p>
          <a:p>
            <a:pPr algn="just"/>
            <a:endParaRPr lang="fr-FR" sz="2800" dirty="0"/>
          </a:p>
        </p:txBody>
      </p:sp>
      <p:pic>
        <p:nvPicPr>
          <p:cNvPr id="5" name="Image 4">
            <a:extLst>
              <a:ext uri="{FF2B5EF4-FFF2-40B4-BE49-F238E27FC236}">
                <a16:creationId xmlns:a16="http://schemas.microsoft.com/office/drawing/2014/main" id="{6B6FBE4C-80EB-B346-A4CA-D1693DFAFA05}"/>
              </a:ext>
            </a:extLst>
          </p:cNvPr>
          <p:cNvPicPr>
            <a:picLocks noChangeAspect="1"/>
          </p:cNvPicPr>
          <p:nvPr/>
        </p:nvPicPr>
        <p:blipFill>
          <a:blip r:embed="rId2"/>
          <a:stretch>
            <a:fillRect/>
          </a:stretch>
        </p:blipFill>
        <p:spPr>
          <a:xfrm>
            <a:off x="0" y="0"/>
            <a:ext cx="3253838" cy="6858000"/>
          </a:xfrm>
          <a:prstGeom prst="rect">
            <a:avLst/>
          </a:prstGeom>
        </p:spPr>
      </p:pic>
    </p:spTree>
    <p:extLst>
      <p:ext uri="{BB962C8B-B14F-4D97-AF65-F5344CB8AC3E}">
        <p14:creationId xmlns:p14="http://schemas.microsoft.com/office/powerpoint/2010/main" val="3321945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D5E4FA-8BAF-C14D-96E9-AA47C1F193C0}"/>
              </a:ext>
            </a:extLst>
          </p:cNvPr>
          <p:cNvSpPr>
            <a:spLocks noGrp="1"/>
          </p:cNvSpPr>
          <p:nvPr>
            <p:ph type="title"/>
          </p:nvPr>
        </p:nvSpPr>
        <p:spPr>
          <a:xfrm>
            <a:off x="5065817" y="-252393"/>
            <a:ext cx="10515600" cy="1325563"/>
          </a:xfrm>
        </p:spPr>
        <p:txBody>
          <a:bodyPr/>
          <a:lstStyle/>
          <a:p>
            <a:r>
              <a:rPr lang="fr-FR" dirty="0"/>
              <a:t>Subjectivité et observation :</a:t>
            </a:r>
          </a:p>
        </p:txBody>
      </p:sp>
      <p:sp>
        <p:nvSpPr>
          <p:cNvPr id="3" name="ZoneTexte 2">
            <a:extLst>
              <a:ext uri="{FF2B5EF4-FFF2-40B4-BE49-F238E27FC236}">
                <a16:creationId xmlns:a16="http://schemas.microsoft.com/office/drawing/2014/main" id="{4C9CC2C3-B362-2341-913F-FEA0EACF51A6}"/>
              </a:ext>
            </a:extLst>
          </p:cNvPr>
          <p:cNvSpPr txBox="1"/>
          <p:nvPr/>
        </p:nvSpPr>
        <p:spPr>
          <a:xfrm>
            <a:off x="3401785" y="1073170"/>
            <a:ext cx="8687293" cy="5693866"/>
          </a:xfrm>
          <a:prstGeom prst="rect">
            <a:avLst/>
          </a:prstGeom>
          <a:noFill/>
        </p:spPr>
        <p:txBody>
          <a:bodyPr wrap="square" rtlCol="0">
            <a:spAutoFit/>
          </a:bodyPr>
          <a:lstStyle/>
          <a:p>
            <a:pPr algn="just"/>
            <a:r>
              <a:rPr lang="fr-FR" sz="2800" dirty="0"/>
              <a:t>Bien que les disciplines soient très différentes, on peut établir des parallèles intéressants :</a:t>
            </a:r>
          </a:p>
          <a:p>
            <a:pPr algn="just"/>
            <a:r>
              <a:rPr lang="fr-FR" sz="2800" b="1" dirty="0"/>
              <a:t>Impact de l'observateur</a:t>
            </a:r>
            <a:r>
              <a:rPr lang="fr-FR" sz="2800" dirty="0"/>
              <a:t> : Dans les deux cas, l’observateur influence ce qui est observé. En histoire, c’est par le biais de la sélection et de l’interprétation des faits. En physique quantique, c’est par l’acte de mesure qui affecte l’état de la particule.</a:t>
            </a:r>
          </a:p>
          <a:p>
            <a:pPr algn="just"/>
            <a:r>
              <a:rPr lang="fr-FR" sz="2800" b="1" dirty="0"/>
              <a:t>Impossibilité d'une observation neutre</a:t>
            </a:r>
            <a:r>
              <a:rPr lang="fr-FR" sz="2800" dirty="0"/>
              <a:t> : Que ce soit dans l’étude des événements historiques ou dans les expériences quantiques, l’idée d’une neutralité complète de l’observateur est remise en question. L'observateur, par sa présence ou ses biais, influence toujours d’une manière ou d’une autre ce qu’il cherche à comprendre.</a:t>
            </a:r>
          </a:p>
        </p:txBody>
      </p:sp>
      <p:pic>
        <p:nvPicPr>
          <p:cNvPr id="4" name="Image 3">
            <a:extLst>
              <a:ext uri="{FF2B5EF4-FFF2-40B4-BE49-F238E27FC236}">
                <a16:creationId xmlns:a16="http://schemas.microsoft.com/office/drawing/2014/main" id="{96EB85A7-7D9B-6E45-B5B4-42799C599BF4}"/>
              </a:ext>
            </a:extLst>
          </p:cNvPr>
          <p:cNvPicPr>
            <a:picLocks noChangeAspect="1"/>
          </p:cNvPicPr>
          <p:nvPr/>
        </p:nvPicPr>
        <p:blipFill>
          <a:blip r:embed="rId2"/>
          <a:stretch>
            <a:fillRect/>
          </a:stretch>
        </p:blipFill>
        <p:spPr>
          <a:xfrm>
            <a:off x="0" y="0"/>
            <a:ext cx="3009900" cy="6858000"/>
          </a:xfrm>
          <a:prstGeom prst="rect">
            <a:avLst/>
          </a:prstGeom>
        </p:spPr>
      </p:pic>
    </p:spTree>
    <p:extLst>
      <p:ext uri="{BB962C8B-B14F-4D97-AF65-F5344CB8AC3E}">
        <p14:creationId xmlns:p14="http://schemas.microsoft.com/office/powerpoint/2010/main" val="1899200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CD45B5-3F0D-6745-B4D7-C2CA7E7E3946}"/>
              </a:ext>
            </a:extLst>
          </p:cNvPr>
          <p:cNvSpPr>
            <a:spLocks noGrp="1"/>
          </p:cNvSpPr>
          <p:nvPr>
            <p:ph type="title"/>
          </p:nvPr>
        </p:nvSpPr>
        <p:spPr>
          <a:xfrm>
            <a:off x="4346368" y="388876"/>
            <a:ext cx="8278091" cy="1325563"/>
          </a:xfrm>
        </p:spPr>
        <p:txBody>
          <a:bodyPr/>
          <a:lstStyle/>
          <a:p>
            <a:r>
              <a:rPr lang="fr-FR" dirty="0"/>
              <a:t>Subjectivité et observation :</a:t>
            </a:r>
          </a:p>
        </p:txBody>
      </p:sp>
      <p:sp>
        <p:nvSpPr>
          <p:cNvPr id="3" name="Espace réservé du contenu 2">
            <a:extLst>
              <a:ext uri="{FF2B5EF4-FFF2-40B4-BE49-F238E27FC236}">
                <a16:creationId xmlns:a16="http://schemas.microsoft.com/office/drawing/2014/main" id="{35F6845E-04A4-724F-8123-5A48965B93F9}"/>
              </a:ext>
            </a:extLst>
          </p:cNvPr>
          <p:cNvSpPr>
            <a:spLocks noGrp="1"/>
          </p:cNvSpPr>
          <p:nvPr>
            <p:ph idx="1"/>
          </p:nvPr>
        </p:nvSpPr>
        <p:spPr>
          <a:xfrm>
            <a:off x="3581400" y="1714438"/>
            <a:ext cx="8491846" cy="5143561"/>
          </a:xfrm>
        </p:spPr>
        <p:txBody>
          <a:bodyPr>
            <a:normAutofit lnSpcReduction="10000"/>
          </a:bodyPr>
          <a:lstStyle/>
          <a:p>
            <a:pPr algn="just"/>
            <a:r>
              <a:rPr lang="fr-FR" b="1" dirty="0"/>
              <a:t>Multitude d’interprétations</a:t>
            </a:r>
            <a:r>
              <a:rPr lang="fr-FR" dirty="0"/>
              <a:t> : En histoire, différents récits peuvent coexister pour un même événement, selon l’angle d’approche de l’historien (par exemple, l’histoire des vainqueurs contre celle des vaincus). De même, en physique quantique, avant la mesure, il y a une multiplicité d’états possibles (principe de superposition).</a:t>
            </a:r>
          </a:p>
          <a:p>
            <a:pPr algn="just"/>
            <a:r>
              <a:rPr lang="fr-FR" b="1" dirty="0">
                <a:solidFill>
                  <a:srgbClr val="FF0000"/>
                </a:solidFill>
              </a:rPr>
              <a:t>Voir "Le réel et son double : Essai sur l'illusion"</a:t>
            </a:r>
            <a:r>
              <a:rPr lang="fr-FR" dirty="0">
                <a:solidFill>
                  <a:srgbClr val="FF0000"/>
                </a:solidFill>
              </a:rPr>
              <a:t> de </a:t>
            </a:r>
            <a:r>
              <a:rPr lang="fr-FR" b="1" dirty="0">
                <a:solidFill>
                  <a:srgbClr val="FF0000"/>
                </a:solidFill>
              </a:rPr>
              <a:t>Étienne Klein, 1976, </a:t>
            </a:r>
            <a:r>
              <a:rPr lang="fr-FR" dirty="0"/>
              <a:t>où Il montre comment, en physique quantique, l'observateur joue un rôle dans la détermination de l’état des phénomènes, et établit des parallèles avec les sciences historiques, où l’interprétation du passé dépend aussi du regard de celui qui l’étudie.</a:t>
            </a:r>
          </a:p>
          <a:p>
            <a:pPr algn="just"/>
            <a:endParaRPr lang="fr-FR" dirty="0"/>
          </a:p>
          <a:p>
            <a:endParaRPr lang="fr-FR" dirty="0"/>
          </a:p>
        </p:txBody>
      </p:sp>
      <p:pic>
        <p:nvPicPr>
          <p:cNvPr id="4" name="Image 3">
            <a:extLst>
              <a:ext uri="{FF2B5EF4-FFF2-40B4-BE49-F238E27FC236}">
                <a16:creationId xmlns:a16="http://schemas.microsoft.com/office/drawing/2014/main" id="{23A0D279-FAD3-FA40-BFF4-FEEB317B21C7}"/>
              </a:ext>
            </a:extLst>
          </p:cNvPr>
          <p:cNvPicPr>
            <a:picLocks noChangeAspect="1"/>
          </p:cNvPicPr>
          <p:nvPr/>
        </p:nvPicPr>
        <p:blipFill>
          <a:blip r:embed="rId2"/>
          <a:stretch>
            <a:fillRect/>
          </a:stretch>
        </p:blipFill>
        <p:spPr>
          <a:xfrm>
            <a:off x="0" y="0"/>
            <a:ext cx="3581400" cy="6858000"/>
          </a:xfrm>
          <a:prstGeom prst="rect">
            <a:avLst/>
          </a:prstGeom>
        </p:spPr>
      </p:pic>
    </p:spTree>
    <p:extLst>
      <p:ext uri="{BB962C8B-B14F-4D97-AF65-F5344CB8AC3E}">
        <p14:creationId xmlns:p14="http://schemas.microsoft.com/office/powerpoint/2010/main" val="2255795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4CE170-FBB2-3B46-9248-C18E9806DA79}"/>
              </a:ext>
            </a:extLst>
          </p:cNvPr>
          <p:cNvSpPr>
            <a:spLocks noGrp="1"/>
          </p:cNvSpPr>
          <p:nvPr>
            <p:ph type="title"/>
          </p:nvPr>
        </p:nvSpPr>
        <p:spPr>
          <a:xfrm>
            <a:off x="6768935" y="-166255"/>
            <a:ext cx="6710548" cy="1325563"/>
          </a:xfrm>
        </p:spPr>
        <p:txBody>
          <a:bodyPr/>
          <a:lstStyle/>
          <a:p>
            <a:r>
              <a:rPr lang="fr-FR" dirty="0"/>
              <a:t>L’intrication</a:t>
            </a:r>
          </a:p>
        </p:txBody>
      </p:sp>
      <p:sp>
        <p:nvSpPr>
          <p:cNvPr id="3" name="Espace réservé du contenu 2">
            <a:extLst>
              <a:ext uri="{FF2B5EF4-FFF2-40B4-BE49-F238E27FC236}">
                <a16:creationId xmlns:a16="http://schemas.microsoft.com/office/drawing/2014/main" id="{4C7E6B39-CBEE-6A42-A826-45663F26B2C3}"/>
              </a:ext>
            </a:extLst>
          </p:cNvPr>
          <p:cNvSpPr>
            <a:spLocks noGrp="1"/>
          </p:cNvSpPr>
          <p:nvPr>
            <p:ph idx="1"/>
          </p:nvPr>
        </p:nvSpPr>
        <p:spPr>
          <a:xfrm>
            <a:off x="3621976" y="875597"/>
            <a:ext cx="8205848" cy="6308973"/>
          </a:xfrm>
        </p:spPr>
        <p:txBody>
          <a:bodyPr>
            <a:normAutofit fontScale="92500" lnSpcReduction="20000"/>
          </a:bodyPr>
          <a:lstStyle/>
          <a:p>
            <a:pPr algn="just"/>
            <a:r>
              <a:rPr lang="fr-FR" dirty="0"/>
              <a:t>L'intrication, un concept central en physique quantique, désigne le phénomène par lequel deux ou plusieurs particules deviennent interconnectées de telle sorte que l'état de l'une influence instantanément l'état de l'autre, même à distance. Appliquée à l'histoire, l'idée d'intrication peut offrir des perspectives intéressantes sur les relations complexes entre événements, acteurs et contextes historiques. </a:t>
            </a:r>
          </a:p>
          <a:p>
            <a:pPr algn="just"/>
            <a:r>
              <a:rPr lang="fr-FR" dirty="0">
                <a:solidFill>
                  <a:srgbClr val="FF0000"/>
                </a:solidFill>
              </a:rPr>
              <a:t>Voir </a:t>
            </a:r>
            <a:r>
              <a:rPr lang="fr-FR" b="1" dirty="0">
                <a:solidFill>
                  <a:srgbClr val="FF0000"/>
                </a:solidFill>
              </a:rPr>
              <a:t>"</a:t>
            </a:r>
            <a:r>
              <a:rPr lang="fr-FR" b="1" dirty="0" err="1">
                <a:solidFill>
                  <a:srgbClr val="FF0000"/>
                </a:solidFill>
              </a:rPr>
              <a:t>What</a:t>
            </a:r>
            <a:r>
              <a:rPr lang="fr-FR" b="1" dirty="0">
                <a:solidFill>
                  <a:srgbClr val="FF0000"/>
                </a:solidFill>
              </a:rPr>
              <a:t> Is </a:t>
            </a:r>
            <a:r>
              <a:rPr lang="fr-FR" b="1" dirty="0" err="1">
                <a:solidFill>
                  <a:srgbClr val="FF0000"/>
                </a:solidFill>
              </a:rPr>
              <a:t>History</a:t>
            </a:r>
            <a:r>
              <a:rPr lang="fr-FR" b="1" dirty="0">
                <a:solidFill>
                  <a:srgbClr val="FF0000"/>
                </a:solidFill>
              </a:rPr>
              <a:t>?"</a:t>
            </a:r>
            <a:r>
              <a:rPr lang="fr-FR" dirty="0">
                <a:solidFill>
                  <a:srgbClr val="FF0000"/>
                </a:solidFill>
              </a:rPr>
              <a:t> de </a:t>
            </a:r>
            <a:r>
              <a:rPr lang="fr-FR" b="1" dirty="0">
                <a:solidFill>
                  <a:srgbClr val="FF0000"/>
                </a:solidFill>
              </a:rPr>
              <a:t>Edward </a:t>
            </a:r>
            <a:r>
              <a:rPr lang="fr-FR" b="1" dirty="0" err="1">
                <a:solidFill>
                  <a:srgbClr val="FF0000"/>
                </a:solidFill>
              </a:rPr>
              <a:t>Hallett</a:t>
            </a:r>
            <a:r>
              <a:rPr lang="fr-FR" b="1" dirty="0">
                <a:solidFill>
                  <a:srgbClr val="FF0000"/>
                </a:solidFill>
              </a:rPr>
              <a:t> Carr</a:t>
            </a:r>
            <a:r>
              <a:rPr lang="fr-FR" dirty="0">
                <a:solidFill>
                  <a:srgbClr val="FF0000"/>
                </a:solidFill>
              </a:rPr>
              <a:t>. 1961</a:t>
            </a:r>
          </a:p>
          <a:p>
            <a:pPr algn="just"/>
            <a:r>
              <a:rPr lang="fr-FR" b="1" dirty="0"/>
              <a:t>Interconnexion des événements</a:t>
            </a:r>
            <a:r>
              <a:rPr lang="fr-FR" dirty="0"/>
              <a:t> : Carr souligne que l'histoire ne doit pas être perçue comme une simple chronologie d'événements, mais comme un réseau complexe d'interactions entre différents facteurs et influences. Cela reflète l'idée d'intrication dans l'histoire, où les événements peuvent avoir des conséquences lointaines et interconnectées.</a:t>
            </a:r>
          </a:p>
          <a:p>
            <a:pPr algn="just"/>
            <a:r>
              <a:rPr lang="fr-FR" b="1" dirty="0"/>
              <a:t>Rôle de l'historien</a:t>
            </a:r>
            <a:r>
              <a:rPr lang="fr-FR" dirty="0"/>
              <a:t> : L’auteur explore comment les historiens interprètent ces interconnexions et comment leur perspective influence notre compréhension de l'histoire.</a:t>
            </a:r>
          </a:p>
          <a:p>
            <a:pPr algn="just"/>
            <a:endParaRPr lang="fr-FR" dirty="0"/>
          </a:p>
        </p:txBody>
      </p:sp>
      <p:pic>
        <p:nvPicPr>
          <p:cNvPr id="5" name="Image 4">
            <a:extLst>
              <a:ext uri="{FF2B5EF4-FFF2-40B4-BE49-F238E27FC236}">
                <a16:creationId xmlns:a16="http://schemas.microsoft.com/office/drawing/2014/main" id="{337A6269-892D-7249-91FB-EF7E5414F699}"/>
              </a:ext>
            </a:extLst>
          </p:cNvPr>
          <p:cNvPicPr>
            <a:picLocks noChangeAspect="1"/>
          </p:cNvPicPr>
          <p:nvPr/>
        </p:nvPicPr>
        <p:blipFill>
          <a:blip r:embed="rId2"/>
          <a:stretch>
            <a:fillRect/>
          </a:stretch>
        </p:blipFill>
        <p:spPr>
          <a:xfrm>
            <a:off x="0" y="0"/>
            <a:ext cx="3479470" cy="6858000"/>
          </a:xfrm>
          <a:prstGeom prst="rect">
            <a:avLst/>
          </a:prstGeom>
        </p:spPr>
      </p:pic>
    </p:spTree>
    <p:extLst>
      <p:ext uri="{BB962C8B-B14F-4D97-AF65-F5344CB8AC3E}">
        <p14:creationId xmlns:p14="http://schemas.microsoft.com/office/powerpoint/2010/main" val="2787340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D27D18-F97E-D54E-B203-00753996E2B9}"/>
              </a:ext>
            </a:extLst>
          </p:cNvPr>
          <p:cNvSpPr>
            <a:spLocks noGrp="1"/>
          </p:cNvSpPr>
          <p:nvPr>
            <p:ph type="title"/>
          </p:nvPr>
        </p:nvSpPr>
        <p:spPr>
          <a:xfrm>
            <a:off x="4138549" y="-154869"/>
            <a:ext cx="7898081" cy="1325563"/>
          </a:xfrm>
        </p:spPr>
        <p:txBody>
          <a:bodyPr/>
          <a:lstStyle/>
          <a:p>
            <a:r>
              <a:rPr lang="fr-FR" dirty="0"/>
              <a:t>Interconnexion des événements</a:t>
            </a:r>
          </a:p>
        </p:txBody>
      </p:sp>
      <p:sp>
        <p:nvSpPr>
          <p:cNvPr id="3" name="Espace réservé du contenu 2">
            <a:extLst>
              <a:ext uri="{FF2B5EF4-FFF2-40B4-BE49-F238E27FC236}">
                <a16:creationId xmlns:a16="http://schemas.microsoft.com/office/drawing/2014/main" id="{BB85DF70-CF80-8A40-85DA-3014F180861F}"/>
              </a:ext>
            </a:extLst>
          </p:cNvPr>
          <p:cNvSpPr>
            <a:spLocks noGrp="1"/>
          </p:cNvSpPr>
          <p:nvPr>
            <p:ph idx="1"/>
          </p:nvPr>
        </p:nvSpPr>
        <p:spPr>
          <a:xfrm>
            <a:off x="3348841" y="1039575"/>
            <a:ext cx="8687789" cy="5818426"/>
          </a:xfrm>
        </p:spPr>
        <p:txBody>
          <a:bodyPr>
            <a:normAutofit fontScale="92500" lnSpcReduction="10000"/>
          </a:bodyPr>
          <a:lstStyle/>
          <a:p>
            <a:pPr algn="just"/>
            <a:r>
              <a:rPr lang="fr-FR" dirty="0"/>
              <a:t>Relations causales : Les événements historiques ne se produisent pas dans un vide ; ils sont souvent interconnectés de manière complexe. L'intrication peut servir de métaphore pour décrire comment des événements dans des régions géographiques ou des périodes temporelles éloignées peuvent avoir des conséquences sur d'autres événements. </a:t>
            </a:r>
          </a:p>
          <a:p>
            <a:pPr algn="just"/>
            <a:r>
              <a:rPr lang="fr-FR" b="1" dirty="0">
                <a:solidFill>
                  <a:srgbClr val="FF0000"/>
                </a:solidFill>
              </a:rPr>
              <a:t>Voir "The Structure of Scientific </a:t>
            </a:r>
            <a:r>
              <a:rPr lang="fr-FR" b="1" dirty="0" err="1">
                <a:solidFill>
                  <a:srgbClr val="FF0000"/>
                </a:solidFill>
              </a:rPr>
              <a:t>Revolutions</a:t>
            </a:r>
            <a:r>
              <a:rPr lang="fr-FR" b="1" dirty="0">
                <a:solidFill>
                  <a:srgbClr val="FF0000"/>
                </a:solidFill>
              </a:rPr>
              <a:t>"</a:t>
            </a:r>
            <a:r>
              <a:rPr lang="fr-FR" dirty="0">
                <a:solidFill>
                  <a:srgbClr val="FF0000"/>
                </a:solidFill>
              </a:rPr>
              <a:t> par </a:t>
            </a:r>
            <a:r>
              <a:rPr lang="fr-FR" b="1" dirty="0">
                <a:solidFill>
                  <a:srgbClr val="FF0000"/>
                </a:solidFill>
              </a:rPr>
              <a:t>Thomas S. Kuhn, 1962</a:t>
            </a:r>
          </a:p>
          <a:p>
            <a:pPr algn="just"/>
            <a:r>
              <a:rPr lang="fr-FR" b="1" dirty="0"/>
              <a:t>Interconnexion des événements</a:t>
            </a:r>
            <a:r>
              <a:rPr lang="fr-FR" dirty="0"/>
              <a:t> : Kuhn illustre comment des découvertes ou des changements dans une discipline scientifique peuvent avoir des répercussions sur d'autres champs, même s'ils semblent éloignés dans le temps ou l'</a:t>
            </a:r>
            <a:r>
              <a:rPr lang="fr-FR" dirty="0" err="1"/>
              <a:t>espace.</a:t>
            </a:r>
            <a:r>
              <a:rPr lang="fr-FR" b="1" dirty="0" err="1"/>
              <a:t>Impact</a:t>
            </a:r>
            <a:r>
              <a:rPr lang="fr-FR" b="1" dirty="0"/>
              <a:t> des contextes historiques</a:t>
            </a:r>
            <a:r>
              <a:rPr lang="fr-FR" dirty="0"/>
              <a:t> : L’auteur explore comment les circonstances sociopolitiques et culturelles dans une période donnée peuvent influencer le développement scientifique dans d’autres contextes.</a:t>
            </a:r>
            <a:endParaRPr lang="fr-FR" dirty="0">
              <a:solidFill>
                <a:srgbClr val="FF0000"/>
              </a:solidFill>
            </a:endParaRPr>
          </a:p>
        </p:txBody>
      </p:sp>
      <p:pic>
        <p:nvPicPr>
          <p:cNvPr id="4" name="Image 3">
            <a:extLst>
              <a:ext uri="{FF2B5EF4-FFF2-40B4-BE49-F238E27FC236}">
                <a16:creationId xmlns:a16="http://schemas.microsoft.com/office/drawing/2014/main" id="{764322DE-E89A-DF41-BDC6-71E5788B0CC5}"/>
              </a:ext>
            </a:extLst>
          </p:cNvPr>
          <p:cNvPicPr>
            <a:picLocks noChangeAspect="1"/>
          </p:cNvPicPr>
          <p:nvPr/>
        </p:nvPicPr>
        <p:blipFill>
          <a:blip r:embed="rId2"/>
          <a:stretch>
            <a:fillRect/>
          </a:stretch>
        </p:blipFill>
        <p:spPr>
          <a:xfrm>
            <a:off x="0" y="0"/>
            <a:ext cx="3581400" cy="6858000"/>
          </a:xfrm>
          <a:prstGeom prst="rect">
            <a:avLst/>
          </a:prstGeom>
        </p:spPr>
      </p:pic>
    </p:spTree>
    <p:extLst>
      <p:ext uri="{BB962C8B-B14F-4D97-AF65-F5344CB8AC3E}">
        <p14:creationId xmlns:p14="http://schemas.microsoft.com/office/powerpoint/2010/main" val="3304620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E0EBF7-B66C-B349-A829-9C3FCF572BE3}"/>
              </a:ext>
            </a:extLst>
          </p:cNvPr>
          <p:cNvSpPr>
            <a:spLocks noGrp="1"/>
          </p:cNvSpPr>
          <p:nvPr>
            <p:ph type="title"/>
          </p:nvPr>
        </p:nvSpPr>
        <p:spPr>
          <a:xfrm>
            <a:off x="2826326" y="365125"/>
            <a:ext cx="8527473" cy="1325563"/>
          </a:xfrm>
        </p:spPr>
        <p:txBody>
          <a:bodyPr/>
          <a:lstStyle/>
          <a:p>
            <a:r>
              <a:rPr lang="fr-FR" dirty="0"/>
              <a:t>Intrication des acteurs historiques : </a:t>
            </a:r>
          </a:p>
        </p:txBody>
      </p:sp>
      <p:sp>
        <p:nvSpPr>
          <p:cNvPr id="3" name="Espace réservé du contenu 2">
            <a:extLst>
              <a:ext uri="{FF2B5EF4-FFF2-40B4-BE49-F238E27FC236}">
                <a16:creationId xmlns:a16="http://schemas.microsoft.com/office/drawing/2014/main" id="{46FC7AB3-39DB-1449-83A9-0EA481A10AA7}"/>
              </a:ext>
            </a:extLst>
          </p:cNvPr>
          <p:cNvSpPr>
            <a:spLocks noGrp="1"/>
          </p:cNvSpPr>
          <p:nvPr>
            <p:ph idx="1"/>
          </p:nvPr>
        </p:nvSpPr>
        <p:spPr>
          <a:xfrm>
            <a:off x="2826326" y="1504990"/>
            <a:ext cx="8527474" cy="5032375"/>
          </a:xfrm>
        </p:spPr>
        <p:txBody>
          <a:bodyPr>
            <a:normAutofit fontScale="92500"/>
          </a:bodyPr>
          <a:lstStyle/>
          <a:p>
            <a:pPr algn="just"/>
            <a:r>
              <a:rPr lang="fr-FR" dirty="0"/>
              <a:t>L’idée serait de considérer que les acteurs historiques (individus, groupes, nations, institutions, etc.) ne sont pas isolés les uns des autres, mais qu’ils sont profondément liés par des relations d’interdépendance, d’influence réciproque ou de causalité complexe. </a:t>
            </a:r>
          </a:p>
          <a:p>
            <a:pPr algn="just"/>
            <a:r>
              <a:rPr lang="fr-FR" dirty="0"/>
              <a:t>Chacun de leurs choix, actions ou stratégies a des répercussions sur les autres, créant une trame historique où les dynamiques d'interaction entre ces acteurs sont cruciales pour comprendre le déroulement des événements.</a:t>
            </a:r>
          </a:p>
          <a:p>
            <a:pPr algn="just"/>
            <a:r>
              <a:rPr lang="fr-FR" b="1" dirty="0">
                <a:solidFill>
                  <a:srgbClr val="FF0000"/>
                </a:solidFill>
              </a:rPr>
              <a:t>Voir "Leçons sur l'histoire"</a:t>
            </a:r>
            <a:r>
              <a:rPr lang="fr-FR" dirty="0">
                <a:solidFill>
                  <a:srgbClr val="FF0000"/>
                </a:solidFill>
              </a:rPr>
              <a:t> de </a:t>
            </a:r>
            <a:r>
              <a:rPr lang="fr-FR" b="1" dirty="0">
                <a:solidFill>
                  <a:srgbClr val="FF0000"/>
                </a:solidFill>
              </a:rPr>
              <a:t>Raymond Aron, 1991, </a:t>
            </a:r>
            <a:r>
              <a:rPr lang="fr-FR" dirty="0"/>
              <a:t>qui</a:t>
            </a:r>
            <a:r>
              <a:rPr lang="fr-FR" b="1" dirty="0"/>
              <a:t> </a:t>
            </a:r>
            <a:r>
              <a:rPr lang="fr-FR" dirty="0"/>
              <a:t>propose une réflexion sur la manière dont les acteurs historiques interagissent et comment leurs actions s'entrelacent dans des contextes complexes. </a:t>
            </a:r>
          </a:p>
        </p:txBody>
      </p:sp>
      <p:pic>
        <p:nvPicPr>
          <p:cNvPr id="6" name="Image 5">
            <a:extLst>
              <a:ext uri="{FF2B5EF4-FFF2-40B4-BE49-F238E27FC236}">
                <a16:creationId xmlns:a16="http://schemas.microsoft.com/office/drawing/2014/main" id="{C345494E-B231-4F40-8907-621E4BD700FA}"/>
              </a:ext>
            </a:extLst>
          </p:cNvPr>
          <p:cNvPicPr>
            <a:picLocks noChangeAspect="1"/>
          </p:cNvPicPr>
          <p:nvPr/>
        </p:nvPicPr>
        <p:blipFill>
          <a:blip r:embed="rId2"/>
          <a:stretch>
            <a:fillRect/>
          </a:stretch>
        </p:blipFill>
        <p:spPr>
          <a:xfrm>
            <a:off x="0" y="463136"/>
            <a:ext cx="2679700" cy="5854535"/>
          </a:xfrm>
          <a:prstGeom prst="rect">
            <a:avLst/>
          </a:prstGeom>
        </p:spPr>
      </p:pic>
    </p:spTree>
    <p:extLst>
      <p:ext uri="{BB962C8B-B14F-4D97-AF65-F5344CB8AC3E}">
        <p14:creationId xmlns:p14="http://schemas.microsoft.com/office/powerpoint/2010/main" val="1953409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F71D84-760C-1C41-845F-EA6F52A86117}"/>
              </a:ext>
            </a:extLst>
          </p:cNvPr>
          <p:cNvSpPr>
            <a:spLocks noGrp="1"/>
          </p:cNvSpPr>
          <p:nvPr>
            <p:ph type="title"/>
          </p:nvPr>
        </p:nvSpPr>
        <p:spPr>
          <a:xfrm>
            <a:off x="3063834" y="590065"/>
            <a:ext cx="9215252" cy="1325563"/>
          </a:xfrm>
        </p:spPr>
        <p:txBody>
          <a:bodyPr/>
          <a:lstStyle/>
          <a:p>
            <a:r>
              <a:rPr lang="fr-FR" b="1" dirty="0"/>
              <a:t>L’importance de l’intrication historique</a:t>
            </a:r>
            <a:r>
              <a:rPr lang="fr-FR" dirty="0"/>
              <a:t> :</a:t>
            </a:r>
          </a:p>
        </p:txBody>
      </p:sp>
      <p:sp>
        <p:nvSpPr>
          <p:cNvPr id="3" name="Espace réservé du contenu 2">
            <a:extLst>
              <a:ext uri="{FF2B5EF4-FFF2-40B4-BE49-F238E27FC236}">
                <a16:creationId xmlns:a16="http://schemas.microsoft.com/office/drawing/2014/main" id="{A85EE517-CEA9-1541-86DC-09DED16652FD}"/>
              </a:ext>
            </a:extLst>
          </p:cNvPr>
          <p:cNvSpPr>
            <a:spLocks noGrp="1"/>
          </p:cNvSpPr>
          <p:nvPr>
            <p:ph idx="1"/>
          </p:nvPr>
        </p:nvSpPr>
        <p:spPr>
          <a:xfrm>
            <a:off x="2968832" y="1915627"/>
            <a:ext cx="9223168" cy="4817681"/>
          </a:xfrm>
        </p:spPr>
        <p:txBody>
          <a:bodyPr>
            <a:normAutofit fontScale="92500" lnSpcReduction="10000"/>
          </a:bodyPr>
          <a:lstStyle/>
          <a:p>
            <a:pPr algn="just"/>
            <a:r>
              <a:rPr lang="fr-FR" dirty="0"/>
              <a:t>Comprendre l’intrication des acteurs historiques permet d'éviter une lecture simplifiée de l’histoire où l’on se concentre uniquement sur des "grands hommes" ou des événements isolés. Au contraire, cela met en lumière la manière dont les relations complexes entre différents acteurs — grands ou petits, nationaux ou internationaux — forment la structure des événements historiques.</a:t>
            </a:r>
          </a:p>
          <a:p>
            <a:pPr algn="just"/>
            <a:r>
              <a:rPr lang="fr-FR" dirty="0"/>
              <a:t>Cette notion pourrait également intégrer une perspective de </a:t>
            </a:r>
            <a:r>
              <a:rPr lang="fr-FR" b="1" dirty="0"/>
              <a:t>systémique historique</a:t>
            </a:r>
            <a:r>
              <a:rPr lang="fr-FR" dirty="0"/>
              <a:t>, où l’histoire est vue comme un réseau d’acteurs et d'événements interconnectés, plutôt que comme une suite linéaire d'actions indépendantes.</a:t>
            </a:r>
          </a:p>
          <a:p>
            <a:pPr algn="just"/>
            <a:r>
              <a:rPr lang="fr-FR" dirty="0"/>
              <a:t>Cela rejoint l’idée que les interactions entre les acteurs historiques créent des dynamiques qui dépassent les intentions individuelles et révèlent des processus complexes.</a:t>
            </a:r>
          </a:p>
          <a:p>
            <a:endParaRPr lang="fr-FR" dirty="0"/>
          </a:p>
        </p:txBody>
      </p:sp>
      <p:pic>
        <p:nvPicPr>
          <p:cNvPr id="5" name="Image 4">
            <a:extLst>
              <a:ext uri="{FF2B5EF4-FFF2-40B4-BE49-F238E27FC236}">
                <a16:creationId xmlns:a16="http://schemas.microsoft.com/office/drawing/2014/main" id="{968C45D8-5E05-A243-A760-49EFB17DA1C6}"/>
              </a:ext>
            </a:extLst>
          </p:cNvPr>
          <p:cNvPicPr>
            <a:picLocks noChangeAspect="1"/>
          </p:cNvPicPr>
          <p:nvPr/>
        </p:nvPicPr>
        <p:blipFill>
          <a:blip r:embed="rId2"/>
          <a:stretch>
            <a:fillRect/>
          </a:stretch>
        </p:blipFill>
        <p:spPr>
          <a:xfrm>
            <a:off x="0" y="0"/>
            <a:ext cx="3009900" cy="6858000"/>
          </a:xfrm>
          <a:prstGeom prst="rect">
            <a:avLst/>
          </a:prstGeom>
        </p:spPr>
      </p:pic>
    </p:spTree>
    <p:extLst>
      <p:ext uri="{BB962C8B-B14F-4D97-AF65-F5344CB8AC3E}">
        <p14:creationId xmlns:p14="http://schemas.microsoft.com/office/powerpoint/2010/main" val="3305167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2F8047-BF79-984B-9E2A-72F4EF34A400}"/>
              </a:ext>
            </a:extLst>
          </p:cNvPr>
          <p:cNvSpPr>
            <a:spLocks noGrp="1"/>
          </p:cNvSpPr>
          <p:nvPr>
            <p:ph type="title"/>
          </p:nvPr>
        </p:nvSpPr>
        <p:spPr>
          <a:xfrm>
            <a:off x="4001984" y="365125"/>
            <a:ext cx="7351816" cy="1325563"/>
          </a:xfrm>
        </p:spPr>
        <p:txBody>
          <a:bodyPr/>
          <a:lstStyle/>
          <a:p>
            <a:r>
              <a:rPr lang="fr-FR" dirty="0"/>
              <a:t>Complexité des interactions</a:t>
            </a:r>
            <a:br>
              <a:rPr lang="fr-FR" dirty="0"/>
            </a:br>
            <a:endParaRPr lang="fr-FR" dirty="0"/>
          </a:p>
        </p:txBody>
      </p:sp>
      <p:sp>
        <p:nvSpPr>
          <p:cNvPr id="3" name="Espace réservé du contenu 2">
            <a:extLst>
              <a:ext uri="{FF2B5EF4-FFF2-40B4-BE49-F238E27FC236}">
                <a16:creationId xmlns:a16="http://schemas.microsoft.com/office/drawing/2014/main" id="{36816CED-F5C3-D844-894E-84DE8D264DC1}"/>
              </a:ext>
            </a:extLst>
          </p:cNvPr>
          <p:cNvSpPr>
            <a:spLocks noGrp="1"/>
          </p:cNvSpPr>
          <p:nvPr>
            <p:ph idx="1"/>
          </p:nvPr>
        </p:nvSpPr>
        <p:spPr>
          <a:xfrm>
            <a:off x="3063833" y="1279359"/>
            <a:ext cx="9001497" cy="5418323"/>
          </a:xfrm>
        </p:spPr>
        <p:txBody>
          <a:bodyPr>
            <a:normAutofit lnSpcReduction="10000"/>
          </a:bodyPr>
          <a:lstStyle/>
          <a:p>
            <a:pPr algn="just"/>
            <a:r>
              <a:rPr lang="fr-FR" dirty="0"/>
              <a:t>Dynamique des systèmes : L'intrication évoque l'idée que les systèmes historiques sont souvent chaotiques et non linéaires. </a:t>
            </a:r>
          </a:p>
          <a:p>
            <a:pPr algn="just"/>
            <a:r>
              <a:rPr lang="fr-FR" b="1" dirty="0">
                <a:solidFill>
                  <a:srgbClr val="FF0000"/>
                </a:solidFill>
              </a:rPr>
              <a:t>Voir "La Fin des certitudes » </a:t>
            </a:r>
            <a:r>
              <a:rPr lang="fr-FR" dirty="0">
                <a:solidFill>
                  <a:srgbClr val="FF0000"/>
                </a:solidFill>
              </a:rPr>
              <a:t>d'</a:t>
            </a:r>
            <a:r>
              <a:rPr lang="fr-FR" b="1" dirty="0">
                <a:solidFill>
                  <a:srgbClr val="FF0000"/>
                </a:solidFill>
              </a:rPr>
              <a:t>Ilya Prigogine, prix Nobel de chimie</a:t>
            </a:r>
            <a:r>
              <a:rPr lang="fr-FR" dirty="0">
                <a:solidFill>
                  <a:srgbClr val="FF0000"/>
                </a:solidFill>
              </a:rPr>
              <a:t>. 1997</a:t>
            </a:r>
          </a:p>
          <a:p>
            <a:r>
              <a:rPr lang="fr-FR" b="1" dirty="0"/>
              <a:t>Systèmes complexes et non linéaires</a:t>
            </a:r>
            <a:r>
              <a:rPr lang="fr-FR" dirty="0"/>
              <a:t> : Prigogine montre que les phénomènes sociaux et historiques peuvent être compris à travers le prisme de la </a:t>
            </a:r>
            <a:r>
              <a:rPr lang="fr-FR" b="1" dirty="0"/>
              <a:t>théorie du chaos</a:t>
            </a:r>
            <a:r>
              <a:rPr lang="fr-FR" dirty="0"/>
              <a:t> et des systèmes complexes, où des événements mineurs peuvent entraîner des transformations majeures.</a:t>
            </a:r>
          </a:p>
          <a:p>
            <a:r>
              <a:rPr lang="fr-FR" b="1" dirty="0"/>
              <a:t>Temporalité et bifurcation</a:t>
            </a:r>
            <a:r>
              <a:rPr lang="fr-FR" dirty="0"/>
              <a:t> : Il explore la manière dont le temps, l'évolution et l'histoire ne suivent pas des lignes continues et prévisibles, mais sont souvent le produit de ruptures, de crises et de bifurcations.</a:t>
            </a:r>
          </a:p>
          <a:p>
            <a:pPr algn="just"/>
            <a:endParaRPr lang="fr-FR" dirty="0"/>
          </a:p>
        </p:txBody>
      </p:sp>
      <p:pic>
        <p:nvPicPr>
          <p:cNvPr id="5" name="Image 4">
            <a:extLst>
              <a:ext uri="{FF2B5EF4-FFF2-40B4-BE49-F238E27FC236}">
                <a16:creationId xmlns:a16="http://schemas.microsoft.com/office/drawing/2014/main" id="{FE371354-D06B-FD43-9A7C-599DD3B31520}"/>
              </a:ext>
            </a:extLst>
          </p:cNvPr>
          <p:cNvPicPr>
            <a:picLocks noChangeAspect="1"/>
          </p:cNvPicPr>
          <p:nvPr/>
        </p:nvPicPr>
        <p:blipFill>
          <a:blip r:embed="rId2"/>
          <a:stretch>
            <a:fillRect/>
          </a:stretch>
        </p:blipFill>
        <p:spPr>
          <a:xfrm>
            <a:off x="237506" y="455139"/>
            <a:ext cx="2826327" cy="5721824"/>
          </a:xfrm>
          <a:prstGeom prst="rect">
            <a:avLst/>
          </a:prstGeom>
        </p:spPr>
      </p:pic>
    </p:spTree>
    <p:extLst>
      <p:ext uri="{BB962C8B-B14F-4D97-AF65-F5344CB8AC3E}">
        <p14:creationId xmlns:p14="http://schemas.microsoft.com/office/powerpoint/2010/main" val="1608106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DA9C65-D023-9B4C-9A30-A8A304BCE535}"/>
              </a:ext>
            </a:extLst>
          </p:cNvPr>
          <p:cNvSpPr>
            <a:spLocks noGrp="1"/>
          </p:cNvSpPr>
          <p:nvPr>
            <p:ph type="title"/>
          </p:nvPr>
        </p:nvSpPr>
        <p:spPr>
          <a:xfrm>
            <a:off x="4512622" y="365125"/>
            <a:ext cx="6841177" cy="1325563"/>
          </a:xfrm>
        </p:spPr>
        <p:txBody>
          <a:bodyPr/>
          <a:lstStyle/>
          <a:p>
            <a:r>
              <a:rPr lang="fr-FR" dirty="0"/>
              <a:t>Le temps de l’Antiquité</a:t>
            </a:r>
          </a:p>
        </p:txBody>
      </p:sp>
      <p:sp>
        <p:nvSpPr>
          <p:cNvPr id="3" name="Espace réservé du contenu 2">
            <a:extLst>
              <a:ext uri="{FF2B5EF4-FFF2-40B4-BE49-F238E27FC236}">
                <a16:creationId xmlns:a16="http://schemas.microsoft.com/office/drawing/2014/main" id="{C63045C9-8015-2048-8069-2CE720290031}"/>
              </a:ext>
            </a:extLst>
          </p:cNvPr>
          <p:cNvSpPr>
            <a:spLocks noGrp="1"/>
          </p:cNvSpPr>
          <p:nvPr>
            <p:ph idx="1"/>
          </p:nvPr>
        </p:nvSpPr>
        <p:spPr>
          <a:xfrm>
            <a:off x="4151415" y="1560060"/>
            <a:ext cx="7854539" cy="4983244"/>
          </a:xfrm>
        </p:spPr>
        <p:txBody>
          <a:bodyPr>
            <a:normAutofit fontScale="92500" lnSpcReduction="10000"/>
          </a:bodyPr>
          <a:lstStyle/>
          <a:p>
            <a:pPr algn="just"/>
            <a:r>
              <a:rPr lang="fr-FR" dirty="0"/>
              <a:t>Egypte : Eternité : temps céleste</a:t>
            </a:r>
          </a:p>
          <a:p>
            <a:pPr algn="just"/>
            <a:r>
              <a:rPr lang="fr-FR" dirty="0"/>
              <a:t>Pas de cycle des saisons et momification des corps</a:t>
            </a:r>
          </a:p>
          <a:p>
            <a:pPr algn="just"/>
            <a:r>
              <a:rPr lang="fr-FR" dirty="0"/>
              <a:t>Grèce : Linéaire : temps terrestre</a:t>
            </a:r>
          </a:p>
          <a:p>
            <a:pPr algn="just"/>
            <a:r>
              <a:rPr lang="fr-FR" b="1" dirty="0">
                <a:solidFill>
                  <a:srgbClr val="FF0000"/>
                </a:solidFill>
              </a:rPr>
              <a:t>Voir "A </a:t>
            </a:r>
            <a:r>
              <a:rPr lang="fr-FR" b="1" dirty="0" err="1">
                <a:solidFill>
                  <a:srgbClr val="FF0000"/>
                </a:solidFill>
              </a:rPr>
              <a:t>History</a:t>
            </a:r>
            <a:r>
              <a:rPr lang="fr-FR" b="1" dirty="0">
                <a:solidFill>
                  <a:srgbClr val="FF0000"/>
                </a:solidFill>
              </a:rPr>
              <a:t> of Ancient </a:t>
            </a:r>
            <a:r>
              <a:rPr lang="fr-FR" b="1" dirty="0" err="1">
                <a:solidFill>
                  <a:srgbClr val="FF0000"/>
                </a:solidFill>
              </a:rPr>
              <a:t>Egypt</a:t>
            </a:r>
            <a:r>
              <a:rPr lang="fr-FR" b="1" dirty="0">
                <a:solidFill>
                  <a:srgbClr val="FF0000"/>
                </a:solidFill>
              </a:rPr>
              <a:t>" par James Henry </a:t>
            </a:r>
            <a:r>
              <a:rPr lang="fr-FR" b="1" dirty="0" err="1">
                <a:solidFill>
                  <a:srgbClr val="FF0000"/>
                </a:solidFill>
              </a:rPr>
              <a:t>Breasted</a:t>
            </a:r>
            <a:r>
              <a:rPr lang="fr-FR" b="1" dirty="0">
                <a:solidFill>
                  <a:srgbClr val="FF0000"/>
                </a:solidFill>
              </a:rPr>
              <a:t>, 2011.</a:t>
            </a:r>
          </a:p>
          <a:p>
            <a:pPr algn="just"/>
            <a:r>
              <a:rPr lang="fr-FR" b="1" dirty="0"/>
              <a:t>Comparaison historique</a:t>
            </a:r>
            <a:r>
              <a:rPr lang="fr-FR" dirty="0"/>
              <a:t> : </a:t>
            </a:r>
            <a:r>
              <a:rPr lang="fr-FR" dirty="0" err="1"/>
              <a:t>Breasted</a:t>
            </a:r>
            <a:r>
              <a:rPr lang="fr-FR" dirty="0"/>
              <a:t> aborde les idées de temps dans le contexte des rituels religieux et des événements historiques, soulignant les différences et les similarités entre les Égyptiens et les Grecs.</a:t>
            </a:r>
          </a:p>
          <a:p>
            <a:pPr algn="just"/>
            <a:r>
              <a:rPr lang="fr-FR" b="1" dirty="0"/>
              <a:t>Perspective culturelle</a:t>
            </a:r>
            <a:r>
              <a:rPr lang="fr-FR" dirty="0"/>
              <a:t> : Le livre explore comment les calendriers, les mythes et les rituels façonnaient la compréhension du temps dans l'Égypte ancienne et leur influence sur les penseurs grecs.</a:t>
            </a:r>
            <a:endParaRPr lang="fr-FR" b="1" dirty="0"/>
          </a:p>
          <a:p>
            <a:endParaRPr lang="fr-FR" dirty="0"/>
          </a:p>
        </p:txBody>
      </p:sp>
      <p:pic>
        <p:nvPicPr>
          <p:cNvPr id="7" name="Image 6">
            <a:extLst>
              <a:ext uri="{FF2B5EF4-FFF2-40B4-BE49-F238E27FC236}">
                <a16:creationId xmlns:a16="http://schemas.microsoft.com/office/drawing/2014/main" id="{22CEA8EC-2D67-1847-A44D-B20CFD550382}"/>
              </a:ext>
            </a:extLst>
          </p:cNvPr>
          <p:cNvPicPr>
            <a:picLocks noChangeAspect="1"/>
          </p:cNvPicPr>
          <p:nvPr/>
        </p:nvPicPr>
        <p:blipFill>
          <a:blip r:embed="rId2"/>
          <a:stretch>
            <a:fillRect/>
          </a:stretch>
        </p:blipFill>
        <p:spPr>
          <a:xfrm>
            <a:off x="0" y="365125"/>
            <a:ext cx="3581400" cy="6296932"/>
          </a:xfrm>
          <a:prstGeom prst="rect">
            <a:avLst/>
          </a:prstGeom>
        </p:spPr>
      </p:pic>
    </p:spTree>
    <p:extLst>
      <p:ext uri="{BB962C8B-B14F-4D97-AF65-F5344CB8AC3E}">
        <p14:creationId xmlns:p14="http://schemas.microsoft.com/office/powerpoint/2010/main" val="2919029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AAABF3-54E1-8245-BCF1-E78CB814BE31}"/>
              </a:ext>
            </a:extLst>
          </p:cNvPr>
          <p:cNvSpPr>
            <a:spLocks noGrp="1"/>
          </p:cNvSpPr>
          <p:nvPr>
            <p:ph type="title"/>
          </p:nvPr>
        </p:nvSpPr>
        <p:spPr>
          <a:xfrm>
            <a:off x="3586348" y="365125"/>
            <a:ext cx="7767452" cy="1325563"/>
          </a:xfrm>
        </p:spPr>
        <p:txBody>
          <a:bodyPr/>
          <a:lstStyle/>
          <a:p>
            <a:r>
              <a:rPr lang="fr-FR" dirty="0"/>
              <a:t>Histoires alternatives</a:t>
            </a:r>
          </a:p>
        </p:txBody>
      </p:sp>
      <p:sp>
        <p:nvSpPr>
          <p:cNvPr id="3" name="Espace réservé du contenu 2">
            <a:extLst>
              <a:ext uri="{FF2B5EF4-FFF2-40B4-BE49-F238E27FC236}">
                <a16:creationId xmlns:a16="http://schemas.microsoft.com/office/drawing/2014/main" id="{AC0E5A61-E9DE-B647-83A4-3145D7121AFE}"/>
              </a:ext>
            </a:extLst>
          </p:cNvPr>
          <p:cNvSpPr>
            <a:spLocks noGrp="1"/>
          </p:cNvSpPr>
          <p:nvPr>
            <p:ph idx="1"/>
          </p:nvPr>
        </p:nvSpPr>
        <p:spPr>
          <a:xfrm>
            <a:off x="2850078" y="1825624"/>
            <a:ext cx="9037122" cy="4860183"/>
          </a:xfrm>
        </p:spPr>
        <p:txBody>
          <a:bodyPr>
            <a:normAutofit fontScale="92500"/>
          </a:bodyPr>
          <a:lstStyle/>
          <a:p>
            <a:pPr algn="just"/>
            <a:r>
              <a:rPr lang="fr-FR" dirty="0"/>
              <a:t>Potentialité et branches narratives : L'intrication suggère que différentes lignes d'histoire peuvent exister en interaction. </a:t>
            </a:r>
          </a:p>
          <a:p>
            <a:pPr algn="just"/>
            <a:r>
              <a:rPr lang="fr-FR" b="1" dirty="0">
                <a:solidFill>
                  <a:srgbClr val="FF0000"/>
                </a:solidFill>
              </a:rPr>
              <a:t>Voir "Les Lieux de mémoire" de Pierre Nora. 1984</a:t>
            </a:r>
          </a:p>
          <a:p>
            <a:pPr algn="just"/>
            <a:r>
              <a:rPr lang="fr-FR" b="1" dirty="0"/>
              <a:t>Interaction des lignes d'histoire</a:t>
            </a:r>
            <a:r>
              <a:rPr lang="fr-FR" dirty="0"/>
              <a:t> : Nora aborde comment les récits historiques sont façonnés par des forces sociales, politiques et culturelles qui interagissent les unes avec les autres. Cela reflète bien l'idée d'intrication dans l'histoire, où différentes lignes narratives s’influencent mutuellement.</a:t>
            </a:r>
          </a:p>
          <a:p>
            <a:pPr algn="just"/>
            <a:r>
              <a:rPr lang="fr-FR" b="1" dirty="0"/>
              <a:t>Mémoire collective</a:t>
            </a:r>
            <a:r>
              <a:rPr lang="fr-FR" dirty="0"/>
              <a:t> : L'auteur discute des lieux de mémoire et des événements qui deviennent des points de référence dans l'histoire collective, soulignant comment les différentes perspectives historiques se construisent et coexistent.</a:t>
            </a:r>
          </a:p>
          <a:p>
            <a:pPr algn="just"/>
            <a:endParaRPr lang="fr-FR" dirty="0"/>
          </a:p>
        </p:txBody>
      </p:sp>
      <p:pic>
        <p:nvPicPr>
          <p:cNvPr id="5" name="Image 4">
            <a:extLst>
              <a:ext uri="{FF2B5EF4-FFF2-40B4-BE49-F238E27FC236}">
                <a16:creationId xmlns:a16="http://schemas.microsoft.com/office/drawing/2014/main" id="{16FB067E-2665-F04A-B9CF-55ABF99025F2}"/>
              </a:ext>
            </a:extLst>
          </p:cNvPr>
          <p:cNvPicPr>
            <a:picLocks noChangeAspect="1"/>
          </p:cNvPicPr>
          <p:nvPr/>
        </p:nvPicPr>
        <p:blipFill>
          <a:blip r:embed="rId2"/>
          <a:stretch>
            <a:fillRect/>
          </a:stretch>
        </p:blipFill>
        <p:spPr>
          <a:xfrm>
            <a:off x="0" y="-1"/>
            <a:ext cx="2850078" cy="6858001"/>
          </a:xfrm>
          <a:prstGeom prst="rect">
            <a:avLst/>
          </a:prstGeom>
        </p:spPr>
      </p:pic>
    </p:spTree>
    <p:extLst>
      <p:ext uri="{BB962C8B-B14F-4D97-AF65-F5344CB8AC3E}">
        <p14:creationId xmlns:p14="http://schemas.microsoft.com/office/powerpoint/2010/main" val="58489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885A53-D5A0-C249-B418-533BB2D83EEE}"/>
              </a:ext>
            </a:extLst>
          </p:cNvPr>
          <p:cNvSpPr>
            <a:spLocks noGrp="1"/>
          </p:cNvSpPr>
          <p:nvPr>
            <p:ph type="title"/>
          </p:nvPr>
        </p:nvSpPr>
        <p:spPr>
          <a:xfrm>
            <a:off x="6555178" y="0"/>
            <a:ext cx="8515597" cy="1325563"/>
          </a:xfrm>
        </p:spPr>
        <p:txBody>
          <a:bodyPr/>
          <a:lstStyle/>
          <a:p>
            <a:r>
              <a:rPr lang="fr-FR" dirty="0"/>
              <a:t>Héraclite</a:t>
            </a:r>
          </a:p>
        </p:txBody>
      </p:sp>
      <p:sp>
        <p:nvSpPr>
          <p:cNvPr id="3" name="Espace réservé du contenu 2">
            <a:extLst>
              <a:ext uri="{FF2B5EF4-FFF2-40B4-BE49-F238E27FC236}">
                <a16:creationId xmlns:a16="http://schemas.microsoft.com/office/drawing/2014/main" id="{40E1E07C-5224-764F-9203-F6C0E4ED0930}"/>
              </a:ext>
            </a:extLst>
          </p:cNvPr>
          <p:cNvSpPr>
            <a:spLocks noGrp="1"/>
          </p:cNvSpPr>
          <p:nvPr>
            <p:ph idx="1"/>
          </p:nvPr>
        </p:nvSpPr>
        <p:spPr>
          <a:xfrm>
            <a:off x="3557649" y="1089355"/>
            <a:ext cx="8634351" cy="5406448"/>
          </a:xfrm>
        </p:spPr>
        <p:txBody>
          <a:bodyPr>
            <a:normAutofit fontScale="92500"/>
          </a:bodyPr>
          <a:lstStyle/>
          <a:p>
            <a:pPr algn="just"/>
            <a:r>
              <a:rPr lang="fr-FR" dirty="0"/>
              <a:t>Pour Héraclite, le temps, tout en étant cyclique, est néanmoins un lieu de conflit et de changement aléatoire. Il est le précurseur du temps « chaotique » et non linéaire. </a:t>
            </a:r>
          </a:p>
          <a:p>
            <a:pPr algn="just"/>
            <a:r>
              <a:rPr lang="fr-FR" dirty="0"/>
              <a:t>Le temps incarne le principe fondamental de l’instabilité et de la transformation perpétuelle. </a:t>
            </a:r>
          </a:p>
          <a:p>
            <a:pPr algn="just"/>
            <a:r>
              <a:rPr lang="fr-FR" dirty="0"/>
              <a:t>Pour Héraclite, tout est en mouvement, rien n'est fixe ou immuable.</a:t>
            </a:r>
          </a:p>
          <a:p>
            <a:pPr algn="just"/>
            <a:r>
              <a:rPr lang="el-GR" i="1" dirty="0">
                <a:solidFill>
                  <a:srgbClr val="FF0000"/>
                </a:solidFill>
              </a:rPr>
              <a:t>(πάντα </a:t>
            </a:r>
            <a:r>
              <a:rPr lang="el-GR" i="1" dirty="0" err="1">
                <a:solidFill>
                  <a:srgbClr val="FF0000"/>
                </a:solidFill>
              </a:rPr>
              <a:t>ῥεῖ</a:t>
            </a:r>
            <a:r>
              <a:rPr lang="el-GR" i="1" dirty="0">
                <a:solidFill>
                  <a:srgbClr val="FF0000"/>
                </a:solidFill>
              </a:rPr>
              <a:t>) — </a:t>
            </a:r>
            <a:r>
              <a:rPr lang="fr-FR" i="1" dirty="0">
                <a:solidFill>
                  <a:srgbClr val="FF0000"/>
                </a:solidFill>
              </a:rPr>
              <a:t>« Tout coule » : </a:t>
            </a:r>
            <a:r>
              <a:rPr lang="fr-FR" dirty="0">
                <a:solidFill>
                  <a:srgbClr val="FF0000"/>
                </a:solidFill>
              </a:rPr>
              <a:t>Œuvres</a:t>
            </a:r>
            <a:r>
              <a:rPr lang="fr-FR" i="1" dirty="0">
                <a:solidFill>
                  <a:srgbClr val="FF0000"/>
                </a:solidFill>
              </a:rPr>
              <a:t> d’Héraclite, 2015.</a:t>
            </a:r>
          </a:p>
          <a:p>
            <a:pPr algn="just"/>
            <a:r>
              <a:rPr lang="fr-FR" dirty="0"/>
              <a:t>Pour Héraclite, c’est par la confrontation des opposés que naît la réalité. Jour et nuit, vie et mort, chaud et froid. Dans ce sens, le temps est un lieu de confrontation d'opposés. </a:t>
            </a:r>
          </a:p>
          <a:p>
            <a:pPr algn="just"/>
            <a:r>
              <a:rPr lang="fr-FR" i="1" dirty="0">
                <a:solidFill>
                  <a:srgbClr val="FF0000"/>
                </a:solidFill>
              </a:rPr>
              <a:t>« La guerre est mère de toutes choses » : </a:t>
            </a:r>
            <a:r>
              <a:rPr lang="fr-FR" dirty="0">
                <a:solidFill>
                  <a:srgbClr val="FF0000"/>
                </a:solidFill>
              </a:rPr>
              <a:t>Histoire de la philosophie, 2016.</a:t>
            </a:r>
          </a:p>
        </p:txBody>
      </p:sp>
      <p:pic>
        <p:nvPicPr>
          <p:cNvPr id="4" name="Image 3">
            <a:extLst>
              <a:ext uri="{FF2B5EF4-FFF2-40B4-BE49-F238E27FC236}">
                <a16:creationId xmlns:a16="http://schemas.microsoft.com/office/drawing/2014/main" id="{CACB11BA-A4CB-E04F-9830-0DABB59D4DD2}"/>
              </a:ext>
            </a:extLst>
          </p:cNvPr>
          <p:cNvPicPr>
            <a:picLocks noChangeAspect="1"/>
          </p:cNvPicPr>
          <p:nvPr/>
        </p:nvPicPr>
        <p:blipFill>
          <a:blip r:embed="rId2"/>
          <a:stretch>
            <a:fillRect/>
          </a:stretch>
        </p:blipFill>
        <p:spPr>
          <a:xfrm>
            <a:off x="-1" y="0"/>
            <a:ext cx="3289463" cy="6858000"/>
          </a:xfrm>
          <a:prstGeom prst="rect">
            <a:avLst/>
          </a:prstGeom>
        </p:spPr>
      </p:pic>
    </p:spTree>
    <p:extLst>
      <p:ext uri="{BB962C8B-B14F-4D97-AF65-F5344CB8AC3E}">
        <p14:creationId xmlns:p14="http://schemas.microsoft.com/office/powerpoint/2010/main" val="2996226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7A25F3-5302-CE4C-AF82-9EC7791A46B9}"/>
              </a:ext>
            </a:extLst>
          </p:cNvPr>
          <p:cNvSpPr>
            <a:spLocks noGrp="1"/>
          </p:cNvSpPr>
          <p:nvPr>
            <p:ph type="title"/>
          </p:nvPr>
        </p:nvSpPr>
        <p:spPr>
          <a:xfrm>
            <a:off x="7908966" y="-98012"/>
            <a:ext cx="7138060" cy="1325563"/>
          </a:xfrm>
        </p:spPr>
        <p:txBody>
          <a:bodyPr/>
          <a:lstStyle/>
          <a:p>
            <a:r>
              <a:rPr lang="fr-FR" dirty="0"/>
              <a:t>Héraclite</a:t>
            </a:r>
          </a:p>
        </p:txBody>
      </p:sp>
      <p:sp>
        <p:nvSpPr>
          <p:cNvPr id="3" name="Espace réservé du contenu 2">
            <a:extLst>
              <a:ext uri="{FF2B5EF4-FFF2-40B4-BE49-F238E27FC236}">
                <a16:creationId xmlns:a16="http://schemas.microsoft.com/office/drawing/2014/main" id="{AF58984E-B8DA-EF43-AC94-BF19D9DA0147}"/>
              </a:ext>
            </a:extLst>
          </p:cNvPr>
          <p:cNvSpPr>
            <a:spLocks noGrp="1"/>
          </p:cNvSpPr>
          <p:nvPr>
            <p:ph idx="1"/>
          </p:nvPr>
        </p:nvSpPr>
        <p:spPr>
          <a:xfrm>
            <a:off x="3503220" y="950026"/>
            <a:ext cx="8514609" cy="5759531"/>
          </a:xfrm>
        </p:spPr>
        <p:txBody>
          <a:bodyPr>
            <a:normAutofit fontScale="92500"/>
          </a:bodyPr>
          <a:lstStyle/>
          <a:p>
            <a:pPr algn="just"/>
            <a:r>
              <a:rPr lang="fr-FR" dirty="0"/>
              <a:t>Le monde d'Héraclite est un monde en devenir, où tout change constamment. Le temps est donc aléatoire dans le sens où il est imprévisible : rien ne reste statique ou stable. Cette vision s'oppose aux conceptions du temps comme une ligne continue ou une répétition cyclique fixe.</a:t>
            </a:r>
          </a:p>
          <a:p>
            <a:pPr algn="just"/>
            <a:r>
              <a:rPr lang="fr-FR" dirty="0">
                <a:solidFill>
                  <a:srgbClr val="FF0000"/>
                </a:solidFill>
              </a:rPr>
              <a:t>« Le changement seul est immuable», L’évolution, de l’univers aux sociétés : Objets et concepts, 2018.</a:t>
            </a:r>
          </a:p>
          <a:p>
            <a:pPr algn="just"/>
            <a:r>
              <a:rPr lang="fr-FR" dirty="0"/>
              <a:t>Héraclite reconnaît que l’unique constante de l’univers est le changement. </a:t>
            </a:r>
          </a:p>
          <a:p>
            <a:pPr algn="just"/>
            <a:r>
              <a:rPr lang="fr-FR" dirty="0"/>
              <a:t>Dans ce processus de changement perpétuel, le temps devient un lieu où les événements surviennent de manière inattendue ou aléatoire. Les transformations ne suivent pas un schéma rigide ou prévisible, mais sont le résultat de l'interaction dynamique des forces opposées.</a:t>
            </a:r>
          </a:p>
          <a:p>
            <a:pPr algn="just"/>
            <a:endParaRPr lang="fr-FR" dirty="0"/>
          </a:p>
          <a:p>
            <a:endParaRPr lang="fr-FR" dirty="0"/>
          </a:p>
        </p:txBody>
      </p:sp>
      <p:pic>
        <p:nvPicPr>
          <p:cNvPr id="8" name="Image 7">
            <a:extLst>
              <a:ext uri="{FF2B5EF4-FFF2-40B4-BE49-F238E27FC236}">
                <a16:creationId xmlns:a16="http://schemas.microsoft.com/office/drawing/2014/main" id="{A3005561-042E-1E44-9B82-85D7E9EE9CDE}"/>
              </a:ext>
            </a:extLst>
          </p:cNvPr>
          <p:cNvPicPr>
            <a:picLocks noChangeAspect="1"/>
          </p:cNvPicPr>
          <p:nvPr/>
        </p:nvPicPr>
        <p:blipFill>
          <a:blip r:embed="rId2"/>
          <a:stretch>
            <a:fillRect/>
          </a:stretch>
        </p:blipFill>
        <p:spPr>
          <a:xfrm>
            <a:off x="0" y="0"/>
            <a:ext cx="3503220" cy="6858000"/>
          </a:xfrm>
          <a:prstGeom prst="rect">
            <a:avLst/>
          </a:prstGeom>
        </p:spPr>
      </p:pic>
    </p:spTree>
    <p:extLst>
      <p:ext uri="{BB962C8B-B14F-4D97-AF65-F5344CB8AC3E}">
        <p14:creationId xmlns:p14="http://schemas.microsoft.com/office/powerpoint/2010/main" val="809694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6E0270-B1A2-AB4C-89B7-734393EB09BD}"/>
              </a:ext>
            </a:extLst>
          </p:cNvPr>
          <p:cNvSpPr>
            <a:spLocks noGrp="1"/>
          </p:cNvSpPr>
          <p:nvPr>
            <p:ph type="title"/>
          </p:nvPr>
        </p:nvSpPr>
        <p:spPr>
          <a:xfrm>
            <a:off x="6448300" y="-132093"/>
            <a:ext cx="7434943" cy="1325563"/>
          </a:xfrm>
        </p:spPr>
        <p:txBody>
          <a:bodyPr/>
          <a:lstStyle/>
          <a:p>
            <a:r>
              <a:rPr lang="fr-FR" dirty="0"/>
              <a:t>Thucydide</a:t>
            </a:r>
          </a:p>
        </p:txBody>
      </p:sp>
      <p:sp>
        <p:nvSpPr>
          <p:cNvPr id="3" name="Espace réservé du contenu 2">
            <a:extLst>
              <a:ext uri="{FF2B5EF4-FFF2-40B4-BE49-F238E27FC236}">
                <a16:creationId xmlns:a16="http://schemas.microsoft.com/office/drawing/2014/main" id="{C3E959CF-2453-7949-B538-EE18E361E5AC}"/>
              </a:ext>
            </a:extLst>
          </p:cNvPr>
          <p:cNvSpPr>
            <a:spLocks noGrp="1"/>
          </p:cNvSpPr>
          <p:nvPr>
            <p:ph idx="1"/>
          </p:nvPr>
        </p:nvSpPr>
        <p:spPr>
          <a:xfrm>
            <a:off x="3004456" y="1389413"/>
            <a:ext cx="8977747" cy="5272644"/>
          </a:xfrm>
        </p:spPr>
        <p:txBody>
          <a:bodyPr>
            <a:normAutofit/>
          </a:bodyPr>
          <a:lstStyle/>
          <a:p>
            <a:r>
              <a:rPr lang="fr-FR" dirty="0"/>
              <a:t>Les événements historiques se succèdent dans une dynamique à la fois imprévisible et progressive, où le passé influence constamment le présent et le futur.</a:t>
            </a:r>
          </a:p>
          <a:p>
            <a:r>
              <a:rPr lang="fr-FR" dirty="0"/>
              <a:t>Le hasard (</a:t>
            </a:r>
            <a:r>
              <a:rPr lang="el-GR" dirty="0" err="1"/>
              <a:t>τύχη</a:t>
            </a:r>
            <a:r>
              <a:rPr lang="el-GR" dirty="0"/>
              <a:t> / </a:t>
            </a:r>
            <a:r>
              <a:rPr lang="fr-FR" dirty="0" err="1"/>
              <a:t>túkhè</a:t>
            </a:r>
            <a:r>
              <a:rPr lang="fr-FR" dirty="0"/>
              <a:t>), au centre de l’actuelle physique quantique, est aussi une notion propre à une conception linéaire grecque du temps. </a:t>
            </a:r>
          </a:p>
          <a:p>
            <a:r>
              <a:rPr lang="fr-FR" dirty="0">
                <a:solidFill>
                  <a:srgbClr val="FF0000"/>
                </a:solidFill>
              </a:rPr>
              <a:t>« soudain, inattendu, et moins conforme aux prévisions » La Guerre du Péloponnèse, 2000</a:t>
            </a:r>
          </a:p>
          <a:p>
            <a:r>
              <a:rPr lang="fr-FR" dirty="0"/>
              <a:t>les guerres sont souvent marquées par des tournants imprévus, contrairement aux attentes rationnelles ou aux plans stratégiques. Thucydide souligne ainsi le caractère incertain et imprévisible du cours des événements.</a:t>
            </a:r>
            <a:endParaRPr lang="fr-FR" dirty="0">
              <a:solidFill>
                <a:srgbClr val="FF0000"/>
              </a:solidFill>
            </a:endParaRPr>
          </a:p>
        </p:txBody>
      </p:sp>
      <p:pic>
        <p:nvPicPr>
          <p:cNvPr id="5" name="Image 4">
            <a:extLst>
              <a:ext uri="{FF2B5EF4-FFF2-40B4-BE49-F238E27FC236}">
                <a16:creationId xmlns:a16="http://schemas.microsoft.com/office/drawing/2014/main" id="{1F450193-030A-2843-AFDF-9FCD8B84DAB3}"/>
              </a:ext>
            </a:extLst>
          </p:cNvPr>
          <p:cNvPicPr>
            <a:picLocks noChangeAspect="1"/>
          </p:cNvPicPr>
          <p:nvPr/>
        </p:nvPicPr>
        <p:blipFill>
          <a:blip r:embed="rId2"/>
          <a:stretch>
            <a:fillRect/>
          </a:stretch>
        </p:blipFill>
        <p:spPr>
          <a:xfrm>
            <a:off x="0" y="0"/>
            <a:ext cx="3004456" cy="6858000"/>
          </a:xfrm>
          <a:prstGeom prst="rect">
            <a:avLst/>
          </a:prstGeom>
        </p:spPr>
      </p:pic>
    </p:spTree>
    <p:extLst>
      <p:ext uri="{BB962C8B-B14F-4D97-AF65-F5344CB8AC3E}">
        <p14:creationId xmlns:p14="http://schemas.microsoft.com/office/powerpoint/2010/main" val="963563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47003D-6A41-1A4D-BDED-23A6D1EFBB89}"/>
              </a:ext>
            </a:extLst>
          </p:cNvPr>
          <p:cNvSpPr>
            <a:spLocks noGrp="1"/>
          </p:cNvSpPr>
          <p:nvPr>
            <p:ph type="title"/>
          </p:nvPr>
        </p:nvSpPr>
        <p:spPr>
          <a:xfrm>
            <a:off x="6239990" y="-173657"/>
            <a:ext cx="6176158" cy="1325563"/>
          </a:xfrm>
        </p:spPr>
        <p:txBody>
          <a:bodyPr/>
          <a:lstStyle/>
          <a:p>
            <a:r>
              <a:rPr lang="fr-FR" dirty="0"/>
              <a:t>La langue et le temps</a:t>
            </a:r>
          </a:p>
        </p:txBody>
      </p:sp>
      <p:sp>
        <p:nvSpPr>
          <p:cNvPr id="3" name="Espace réservé du contenu 2">
            <a:extLst>
              <a:ext uri="{FF2B5EF4-FFF2-40B4-BE49-F238E27FC236}">
                <a16:creationId xmlns:a16="http://schemas.microsoft.com/office/drawing/2014/main" id="{555C8B66-B7A1-D14F-8A41-E3A3B84B4D74}"/>
              </a:ext>
            </a:extLst>
          </p:cNvPr>
          <p:cNvSpPr>
            <a:spLocks noGrp="1"/>
          </p:cNvSpPr>
          <p:nvPr>
            <p:ph idx="1"/>
          </p:nvPr>
        </p:nvSpPr>
        <p:spPr>
          <a:xfrm>
            <a:off x="3123210" y="1080654"/>
            <a:ext cx="9068790" cy="6282047"/>
          </a:xfrm>
        </p:spPr>
        <p:txBody>
          <a:bodyPr>
            <a:normAutofit/>
          </a:bodyPr>
          <a:lstStyle/>
          <a:p>
            <a:pPr algn="just"/>
            <a:r>
              <a:rPr lang="fr-FR" dirty="0"/>
              <a:t>Des études démontrent que c’est la grammaire et non le lexique qui définie notre perception du temps.</a:t>
            </a:r>
          </a:p>
          <a:p>
            <a:pPr algn="just"/>
            <a:r>
              <a:rPr lang="fr-FR" b="1" dirty="0">
                <a:solidFill>
                  <a:srgbClr val="FF0000"/>
                </a:solidFill>
              </a:rPr>
              <a:t>Voir "</a:t>
            </a:r>
            <a:r>
              <a:rPr lang="fr-FR" b="1" dirty="0" err="1">
                <a:solidFill>
                  <a:srgbClr val="FF0000"/>
                </a:solidFill>
              </a:rPr>
              <a:t>Through</a:t>
            </a:r>
            <a:r>
              <a:rPr lang="fr-FR" b="1" dirty="0">
                <a:solidFill>
                  <a:srgbClr val="FF0000"/>
                </a:solidFill>
              </a:rPr>
              <a:t> the </a:t>
            </a:r>
            <a:r>
              <a:rPr lang="fr-FR" b="1" dirty="0" err="1">
                <a:solidFill>
                  <a:srgbClr val="FF0000"/>
                </a:solidFill>
              </a:rPr>
              <a:t>Language</a:t>
            </a:r>
            <a:r>
              <a:rPr lang="fr-FR" b="1" dirty="0">
                <a:solidFill>
                  <a:srgbClr val="FF0000"/>
                </a:solidFill>
              </a:rPr>
              <a:t> Glass: </a:t>
            </a:r>
            <a:r>
              <a:rPr lang="fr-FR" b="1" dirty="0" err="1">
                <a:solidFill>
                  <a:srgbClr val="FF0000"/>
                </a:solidFill>
              </a:rPr>
              <a:t>Why</a:t>
            </a:r>
            <a:r>
              <a:rPr lang="fr-FR" b="1" dirty="0">
                <a:solidFill>
                  <a:srgbClr val="FF0000"/>
                </a:solidFill>
              </a:rPr>
              <a:t> the World Looks </a:t>
            </a:r>
            <a:r>
              <a:rPr lang="fr-FR" b="1" dirty="0" err="1">
                <a:solidFill>
                  <a:srgbClr val="FF0000"/>
                </a:solidFill>
              </a:rPr>
              <a:t>Different</a:t>
            </a:r>
            <a:r>
              <a:rPr lang="fr-FR" b="1" dirty="0">
                <a:solidFill>
                  <a:srgbClr val="FF0000"/>
                </a:solidFill>
              </a:rPr>
              <a:t> in </a:t>
            </a:r>
            <a:r>
              <a:rPr lang="fr-FR" b="1" dirty="0" err="1">
                <a:solidFill>
                  <a:srgbClr val="FF0000"/>
                </a:solidFill>
              </a:rPr>
              <a:t>Other</a:t>
            </a:r>
            <a:r>
              <a:rPr lang="fr-FR" b="1" dirty="0">
                <a:solidFill>
                  <a:srgbClr val="FF0000"/>
                </a:solidFill>
              </a:rPr>
              <a:t> </a:t>
            </a:r>
            <a:r>
              <a:rPr lang="fr-FR" b="1" dirty="0" err="1">
                <a:solidFill>
                  <a:srgbClr val="FF0000"/>
                </a:solidFill>
              </a:rPr>
              <a:t>Languages</a:t>
            </a:r>
            <a:r>
              <a:rPr lang="fr-FR" b="1" dirty="0">
                <a:solidFill>
                  <a:srgbClr val="FF0000"/>
                </a:solidFill>
              </a:rPr>
              <a:t>"</a:t>
            </a:r>
            <a:r>
              <a:rPr lang="fr-FR" dirty="0">
                <a:solidFill>
                  <a:srgbClr val="FF0000"/>
                </a:solidFill>
              </a:rPr>
              <a:t> de </a:t>
            </a:r>
            <a:r>
              <a:rPr lang="fr-FR" b="1" dirty="0">
                <a:solidFill>
                  <a:srgbClr val="FF0000"/>
                </a:solidFill>
              </a:rPr>
              <a:t>Guy Deutscher</a:t>
            </a:r>
            <a:r>
              <a:rPr lang="fr-FR" dirty="0">
                <a:solidFill>
                  <a:srgbClr val="FF0000"/>
                </a:solidFill>
              </a:rPr>
              <a:t>.</a:t>
            </a:r>
          </a:p>
          <a:p>
            <a:pPr algn="just"/>
            <a:r>
              <a:rPr lang="fr-FR" b="1" dirty="0"/>
              <a:t>Grammaire et perception du temps</a:t>
            </a:r>
            <a:r>
              <a:rPr lang="fr-FR" dirty="0"/>
              <a:t> : Deutscher analyse comment des différentes langues (comme le grec ancien, le russe ou l'hébreu) structurent le temps à travers leur grammaire. Par exemple, certaines langues n’utilisent pas de temps passé, affectant la manière dont les locuteurs conceptualisent les événements passés.</a:t>
            </a:r>
          </a:p>
          <a:p>
            <a:pPr algn="just"/>
            <a:r>
              <a:rPr lang="fr-FR" b="1" dirty="0"/>
              <a:t>Relativité linguistique</a:t>
            </a:r>
            <a:r>
              <a:rPr lang="fr-FR" dirty="0"/>
              <a:t> : L’auteur discute en profondeur comment les structures grammaticales (plutôt que le vocabulaire seul) influencent des perceptions aussi fondamentales que le temps et l’espace.</a:t>
            </a:r>
          </a:p>
          <a:p>
            <a:pPr algn="just"/>
            <a:endParaRPr lang="fr-FR" dirty="0">
              <a:solidFill>
                <a:srgbClr val="FF0000"/>
              </a:solidFill>
            </a:endParaRPr>
          </a:p>
        </p:txBody>
      </p:sp>
      <p:pic>
        <p:nvPicPr>
          <p:cNvPr id="4" name="Image 3">
            <a:extLst>
              <a:ext uri="{FF2B5EF4-FFF2-40B4-BE49-F238E27FC236}">
                <a16:creationId xmlns:a16="http://schemas.microsoft.com/office/drawing/2014/main" id="{DAED8C96-E6D1-FE4D-8C2A-08EB695A10D5}"/>
              </a:ext>
            </a:extLst>
          </p:cNvPr>
          <p:cNvPicPr>
            <a:picLocks noChangeAspect="1"/>
          </p:cNvPicPr>
          <p:nvPr/>
        </p:nvPicPr>
        <p:blipFill>
          <a:blip r:embed="rId2"/>
          <a:stretch>
            <a:fillRect/>
          </a:stretch>
        </p:blipFill>
        <p:spPr>
          <a:xfrm>
            <a:off x="0" y="0"/>
            <a:ext cx="3009900" cy="7659584"/>
          </a:xfrm>
          <a:prstGeom prst="rect">
            <a:avLst/>
          </a:prstGeom>
        </p:spPr>
      </p:pic>
    </p:spTree>
    <p:extLst>
      <p:ext uri="{BB962C8B-B14F-4D97-AF65-F5344CB8AC3E}">
        <p14:creationId xmlns:p14="http://schemas.microsoft.com/office/powerpoint/2010/main" val="3262849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95252C-D5DE-6742-9B58-DE09A289D7B1}"/>
              </a:ext>
            </a:extLst>
          </p:cNvPr>
          <p:cNvSpPr>
            <a:spLocks noGrp="1"/>
          </p:cNvSpPr>
          <p:nvPr>
            <p:ph type="title"/>
          </p:nvPr>
        </p:nvSpPr>
        <p:spPr>
          <a:xfrm>
            <a:off x="3106387" y="-264267"/>
            <a:ext cx="10515600" cy="1325563"/>
          </a:xfrm>
        </p:spPr>
        <p:txBody>
          <a:bodyPr/>
          <a:lstStyle/>
          <a:p>
            <a:r>
              <a:rPr lang="fr-FR" dirty="0"/>
              <a:t>Le rôle central de la grammaire</a:t>
            </a:r>
          </a:p>
        </p:txBody>
      </p:sp>
      <p:sp>
        <p:nvSpPr>
          <p:cNvPr id="3" name="Espace réservé du contenu 2">
            <a:extLst>
              <a:ext uri="{FF2B5EF4-FFF2-40B4-BE49-F238E27FC236}">
                <a16:creationId xmlns:a16="http://schemas.microsoft.com/office/drawing/2014/main" id="{957713E4-3FCB-2B4D-966A-C51BA3C2486D}"/>
              </a:ext>
            </a:extLst>
          </p:cNvPr>
          <p:cNvSpPr>
            <a:spLocks noGrp="1"/>
          </p:cNvSpPr>
          <p:nvPr>
            <p:ph idx="1"/>
          </p:nvPr>
        </p:nvSpPr>
        <p:spPr>
          <a:xfrm>
            <a:off x="2897577" y="938151"/>
            <a:ext cx="9037123" cy="5712031"/>
          </a:xfrm>
        </p:spPr>
        <p:txBody>
          <a:bodyPr>
            <a:normAutofit fontScale="92500"/>
          </a:bodyPr>
          <a:lstStyle/>
          <a:p>
            <a:pPr algn="just"/>
            <a:r>
              <a:rPr lang="fr-FR" dirty="0"/>
              <a:t>À l’époque où la conception du temps a évolué d’un temps cyclique et répétitif vers celle d’un temps linéaire et changeant, la langue grecque a également connu des évolutions, notamment dans l’expression du temps grammatical.</a:t>
            </a:r>
          </a:p>
          <a:p>
            <a:pPr algn="just"/>
            <a:r>
              <a:rPr lang="fr-FR" dirty="0"/>
              <a:t>La prise en compte du temps au détriment de l’aspect et du mode permet d’appréhender de façon plus claire et plus nette la chronologie : selon certains chercheurs, on distingue désormais un passé dans le passé, un futur dans le passé, et ainsi de suite.</a:t>
            </a:r>
          </a:p>
          <a:p>
            <a:pPr algn="just"/>
            <a:r>
              <a:rPr lang="fr-FR" dirty="0"/>
              <a:t>Le grec ancien a un système verbal fondé sur une distinction aspectuelle : la langue exprime le déroulement interne du procès. Autrement dit, les formes verbales peuvent exprimer la durée, l’aspect ponctuel d’une action, ou encore l’aspect statif-</a:t>
            </a:r>
            <a:r>
              <a:rPr lang="fr-FR" dirty="0" err="1"/>
              <a:t>résultatif</a:t>
            </a:r>
            <a:r>
              <a:rPr lang="fr-FR" dirty="0"/>
              <a:t>. En grec classique, certaines formes verbales glissent d’un emploi aspectuel ou temps modal vers un emploi purement temporel.</a:t>
            </a:r>
          </a:p>
          <a:p>
            <a:endParaRPr lang="fr-FR" dirty="0"/>
          </a:p>
        </p:txBody>
      </p:sp>
      <p:pic>
        <p:nvPicPr>
          <p:cNvPr id="5" name="Image 4">
            <a:extLst>
              <a:ext uri="{FF2B5EF4-FFF2-40B4-BE49-F238E27FC236}">
                <a16:creationId xmlns:a16="http://schemas.microsoft.com/office/drawing/2014/main" id="{82597DFB-FB50-E745-8400-9A8B652D079A}"/>
              </a:ext>
            </a:extLst>
          </p:cNvPr>
          <p:cNvPicPr>
            <a:picLocks noChangeAspect="1"/>
          </p:cNvPicPr>
          <p:nvPr/>
        </p:nvPicPr>
        <p:blipFill>
          <a:blip r:embed="rId2"/>
          <a:stretch>
            <a:fillRect/>
          </a:stretch>
        </p:blipFill>
        <p:spPr>
          <a:xfrm>
            <a:off x="0" y="0"/>
            <a:ext cx="2997200" cy="6858000"/>
          </a:xfrm>
          <a:prstGeom prst="rect">
            <a:avLst/>
          </a:prstGeom>
        </p:spPr>
      </p:pic>
    </p:spTree>
    <p:extLst>
      <p:ext uri="{BB962C8B-B14F-4D97-AF65-F5344CB8AC3E}">
        <p14:creationId xmlns:p14="http://schemas.microsoft.com/office/powerpoint/2010/main" val="1773782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528C6B-8A41-DA48-BCB1-B137317BB9CD}"/>
              </a:ext>
            </a:extLst>
          </p:cNvPr>
          <p:cNvSpPr>
            <a:spLocks noGrp="1"/>
          </p:cNvSpPr>
          <p:nvPr>
            <p:ph type="title"/>
          </p:nvPr>
        </p:nvSpPr>
        <p:spPr>
          <a:xfrm>
            <a:off x="3617026" y="222621"/>
            <a:ext cx="10515600" cy="1325563"/>
          </a:xfrm>
        </p:spPr>
        <p:txBody>
          <a:bodyPr/>
          <a:lstStyle/>
          <a:p>
            <a:r>
              <a:rPr lang="fr-FR" dirty="0"/>
              <a:t>Grèce antique</a:t>
            </a:r>
          </a:p>
        </p:txBody>
      </p:sp>
      <p:sp>
        <p:nvSpPr>
          <p:cNvPr id="3" name="Espace réservé du contenu 2">
            <a:extLst>
              <a:ext uri="{FF2B5EF4-FFF2-40B4-BE49-F238E27FC236}">
                <a16:creationId xmlns:a16="http://schemas.microsoft.com/office/drawing/2014/main" id="{1B33C499-7151-B14D-836F-6D334A48E1C2}"/>
              </a:ext>
            </a:extLst>
          </p:cNvPr>
          <p:cNvSpPr>
            <a:spLocks noGrp="1"/>
          </p:cNvSpPr>
          <p:nvPr>
            <p:ph idx="1"/>
          </p:nvPr>
        </p:nvSpPr>
        <p:spPr>
          <a:xfrm>
            <a:off x="3218213" y="1825625"/>
            <a:ext cx="8728363" cy="4351338"/>
          </a:xfrm>
        </p:spPr>
        <p:txBody>
          <a:bodyPr>
            <a:normAutofit lnSpcReduction="10000"/>
          </a:bodyPr>
          <a:lstStyle/>
          <a:p>
            <a:pPr algn="just"/>
            <a:r>
              <a:rPr lang="fr-FR" dirty="0">
                <a:solidFill>
                  <a:srgbClr val="FF0000"/>
                </a:solidFill>
              </a:rPr>
              <a:t>David Bouvier, professeur de grec ancien à l’Université de Lausanne</a:t>
            </a:r>
            <a:r>
              <a:rPr lang="fr-FR" dirty="0"/>
              <a:t>, compare l’histoire et le temps à la poule et l’œuf : est ce que l’histoire a rendu le temps plus rationnel ou est ce que le temps qui a donné naissance à l’histoire devenant la science du temps ?  </a:t>
            </a:r>
          </a:p>
          <a:p>
            <a:pPr algn="just"/>
            <a:r>
              <a:rPr lang="fr-FR" dirty="0"/>
              <a:t>La nature de l’histoire en est l’enjeu, une science humaine, une science exacte?</a:t>
            </a:r>
          </a:p>
          <a:p>
            <a:pPr algn="just"/>
            <a:r>
              <a:rPr lang="fr-FR" dirty="0"/>
              <a:t>d’Hérodote à Thucydide, il y a moins continuité que réinvention du temps historique.</a:t>
            </a:r>
          </a:p>
          <a:p>
            <a:pPr algn="just"/>
            <a:r>
              <a:rPr lang="fr-FR" dirty="0"/>
              <a:t>Chez les Grecs, le temps réel a deux niveaux : la réalité des évènements et la réalité écrite</a:t>
            </a:r>
          </a:p>
        </p:txBody>
      </p:sp>
      <p:pic>
        <p:nvPicPr>
          <p:cNvPr id="4" name="Image 3">
            <a:extLst>
              <a:ext uri="{FF2B5EF4-FFF2-40B4-BE49-F238E27FC236}">
                <a16:creationId xmlns:a16="http://schemas.microsoft.com/office/drawing/2014/main" id="{5D5A3B1B-1CAA-2049-AD8D-85B691314306}"/>
              </a:ext>
            </a:extLst>
          </p:cNvPr>
          <p:cNvPicPr>
            <a:picLocks noChangeAspect="1"/>
          </p:cNvPicPr>
          <p:nvPr/>
        </p:nvPicPr>
        <p:blipFill>
          <a:blip r:embed="rId2"/>
          <a:stretch>
            <a:fillRect/>
          </a:stretch>
        </p:blipFill>
        <p:spPr>
          <a:xfrm>
            <a:off x="0" y="-1"/>
            <a:ext cx="3009900" cy="6947065"/>
          </a:xfrm>
          <a:prstGeom prst="rect">
            <a:avLst/>
          </a:prstGeom>
        </p:spPr>
      </p:pic>
    </p:spTree>
    <p:extLst>
      <p:ext uri="{BB962C8B-B14F-4D97-AF65-F5344CB8AC3E}">
        <p14:creationId xmlns:p14="http://schemas.microsoft.com/office/powerpoint/2010/main" val="2335225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13AD476-91F2-EA49-A4CD-EF86ADDA5428}"/>
              </a:ext>
            </a:extLst>
          </p:cNvPr>
          <p:cNvSpPr txBox="1"/>
          <p:nvPr/>
        </p:nvSpPr>
        <p:spPr>
          <a:xfrm>
            <a:off x="3776353" y="356259"/>
            <a:ext cx="8324602" cy="5262979"/>
          </a:xfrm>
          <a:prstGeom prst="rect">
            <a:avLst/>
          </a:prstGeom>
          <a:noFill/>
        </p:spPr>
        <p:txBody>
          <a:bodyPr wrap="square" rtlCol="0">
            <a:spAutoFit/>
          </a:bodyPr>
          <a:lstStyle/>
          <a:p>
            <a:pPr algn="just"/>
            <a:r>
              <a:rPr lang="fr-FR" sz="2800" dirty="0"/>
              <a:t>Des théories scientifiques, telle que la relativité d’Einstein ou la théorie du chaos ont bousculé la perception </a:t>
            </a:r>
            <a:r>
              <a:rPr lang="fr-FR" sz="2800"/>
              <a:t>du temps en démontrant qu'il n'est pas une constante absolue, mais qu'il est relatif.</a:t>
            </a:r>
            <a:endParaRPr lang="fr-FR" sz="2800" dirty="0"/>
          </a:p>
          <a:p>
            <a:pPr algn="just"/>
            <a:r>
              <a:rPr lang="fr-FR" sz="2800" dirty="0"/>
              <a:t>Albert Einstein a dit </a:t>
            </a:r>
            <a:r>
              <a:rPr lang="fr-FR" sz="2800" dirty="0">
                <a:solidFill>
                  <a:srgbClr val="FF0000"/>
                </a:solidFill>
              </a:rPr>
              <a:t>"Le temps et l’espace sont des modes par lesquels nous pensons, non des conditions dans lesquelles nous vivons. » Dictionnaire des idées non reçues, 1993.  </a:t>
            </a:r>
            <a:endParaRPr lang="fr-FR" sz="2800" dirty="0"/>
          </a:p>
          <a:p>
            <a:pPr algn="just"/>
            <a:r>
              <a:rPr lang="fr-FR" sz="2800" dirty="0"/>
              <a:t>Relier le temps historique au temps quantique est une proposition fascinante qui ouvre des pistes de réflexion interdisciplinaires, mais elle comporte également des défis conceptuels. </a:t>
            </a:r>
          </a:p>
        </p:txBody>
      </p:sp>
      <p:pic>
        <p:nvPicPr>
          <p:cNvPr id="4" name="Image 3">
            <a:extLst>
              <a:ext uri="{FF2B5EF4-FFF2-40B4-BE49-F238E27FC236}">
                <a16:creationId xmlns:a16="http://schemas.microsoft.com/office/drawing/2014/main" id="{8CAD5B4F-F028-4A41-82B7-91C20134A48C}"/>
              </a:ext>
            </a:extLst>
          </p:cNvPr>
          <p:cNvPicPr>
            <a:picLocks noChangeAspect="1"/>
          </p:cNvPicPr>
          <p:nvPr/>
        </p:nvPicPr>
        <p:blipFill>
          <a:blip r:embed="rId2"/>
          <a:stretch>
            <a:fillRect/>
          </a:stretch>
        </p:blipFill>
        <p:spPr>
          <a:xfrm>
            <a:off x="0" y="0"/>
            <a:ext cx="3467595" cy="6858000"/>
          </a:xfrm>
          <a:prstGeom prst="rect">
            <a:avLst/>
          </a:prstGeom>
        </p:spPr>
      </p:pic>
    </p:spTree>
    <p:extLst>
      <p:ext uri="{BB962C8B-B14F-4D97-AF65-F5344CB8AC3E}">
        <p14:creationId xmlns:p14="http://schemas.microsoft.com/office/powerpoint/2010/main" val="216785288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2354</TotalTime>
  <Words>2326</Words>
  <Application>Microsoft Macintosh PowerPoint</Application>
  <PresentationFormat>Grand écran</PresentationFormat>
  <Paragraphs>93</Paragraphs>
  <Slides>20</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20</vt:i4>
      </vt:variant>
    </vt:vector>
  </HeadingPairs>
  <TitlesOfParts>
    <vt:vector size="25" baseType="lpstr">
      <vt:lpstr>Arial</vt:lpstr>
      <vt:lpstr>Calibri</vt:lpstr>
      <vt:lpstr>Calibri Light</vt:lpstr>
      <vt:lpstr>Edwardian Script ITC</vt:lpstr>
      <vt:lpstr>Thème Office</vt:lpstr>
      <vt:lpstr>Une approche quantique du temps historique</vt:lpstr>
      <vt:lpstr>Le temps de l’Antiquité</vt:lpstr>
      <vt:lpstr>Héraclite</vt:lpstr>
      <vt:lpstr>Héraclite</vt:lpstr>
      <vt:lpstr>Thucydide</vt:lpstr>
      <vt:lpstr>La langue et le temps</vt:lpstr>
      <vt:lpstr>Le rôle central de la grammaire</vt:lpstr>
      <vt:lpstr>Grèce antique</vt:lpstr>
      <vt:lpstr>Présentation PowerPoint</vt:lpstr>
      <vt:lpstr>Nature du temps :</vt:lpstr>
      <vt:lpstr>Événements historiques et évènements quantiques</vt:lpstr>
      <vt:lpstr>Non-linéarité :</vt:lpstr>
      <vt:lpstr>Subjectivité et observation :</vt:lpstr>
      <vt:lpstr>Subjectivité et observation :</vt:lpstr>
      <vt:lpstr>L’intrication</vt:lpstr>
      <vt:lpstr>Interconnexion des événements</vt:lpstr>
      <vt:lpstr>Intrication des acteurs historiques : </vt:lpstr>
      <vt:lpstr>L’importance de l’intrication historique :</vt:lpstr>
      <vt:lpstr>Complexité des interactions </vt:lpstr>
      <vt:lpstr>Histoires alternatives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Microsoft Office</dc:creator>
  <cp:lastModifiedBy>Utilisateur Microsoft Office</cp:lastModifiedBy>
  <cp:revision>102</cp:revision>
  <dcterms:created xsi:type="dcterms:W3CDTF">2024-10-04T13:13:22Z</dcterms:created>
  <dcterms:modified xsi:type="dcterms:W3CDTF">2024-10-15T14:38:45Z</dcterms:modified>
</cp:coreProperties>
</file>